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Default Extension="bin" ContentType="application/vnd.openxmlformats-officedocument.oleObject"/>
  <Override PartName="/ppt/diagrams/colors2.xml" ContentType="application/vnd.openxmlformats-officedocument.drawingml.diagramColors+xml"/>
  <Override PartName="/ppt/diagrams/drawing2.xml" ContentType="application/vnd.ms-office.drawingml.diagramDrawing+xml"/>
  <Override PartName="/ppt/diagrams/drawing3.xml" ContentType="application/vnd.ms-office.drawingml.diagramDrawing+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_rels/data2.xml.rels><?xml version="1.0" encoding="UTF-8" standalone="yes"?>
<Relationships xmlns="http://schemas.openxmlformats.org/package/2006/relationships"><Relationship Id="rId1" Type="http://schemas.openxmlformats.org/officeDocument/2006/relationships/image" Target="../media/image2.png"/></Relationships>
</file>

<file path=ppt/diagrams/_rels/drawing2.xml.rels><?xml version="1.0" encoding="UTF-8" standalone="yes"?>
<Relationships xmlns="http://schemas.openxmlformats.org/package/2006/relationships"><Relationship Id="rId1" Type="http://schemas.openxmlformats.org/officeDocument/2006/relationships/image" Target="../media/image2.png"/></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D85579-C8C7-47AA-A307-6DC4A4B1BB7F}" type="doc">
      <dgm:prSet loTypeId="urn:microsoft.com/office/officeart/2005/8/layout/default" loCatId="list" qsTypeId="urn:microsoft.com/office/officeart/2005/8/quickstyle/simple2" qsCatId="simple" csTypeId="urn:microsoft.com/office/officeart/2005/8/colors/accent2_1" csCatId="accent2" phldr="1"/>
      <dgm:spPr/>
      <dgm:t>
        <a:bodyPr/>
        <a:lstStyle/>
        <a:p>
          <a:endParaRPr lang="es-CL"/>
        </a:p>
      </dgm:t>
    </dgm:pt>
    <dgm:pt modelId="{BC2589F0-BEDA-4EF3-A8D5-812D21E350A0}">
      <dgm:prSet/>
      <dgm:spPr/>
      <dgm:t>
        <a:bodyPr/>
        <a:lstStyle/>
        <a:p>
          <a:pPr rtl="0"/>
          <a:r>
            <a:rPr lang="es-CL" b="1" dirty="0" smtClean="0"/>
            <a:t>f) </a:t>
          </a:r>
          <a:r>
            <a:rPr lang="es-CL" b="1" dirty="0" smtClean="0"/>
            <a:t>Teletrabajo.</a:t>
          </a:r>
          <a:r>
            <a:rPr lang="es-CL" dirty="0" smtClean="0"/>
            <a:t> </a:t>
          </a:r>
        </a:p>
        <a:p>
          <a:pPr rtl="0"/>
          <a:r>
            <a:rPr lang="es-CL" dirty="0" smtClean="0"/>
            <a:t>En cuanto la naturaleza de las funciones lo permitan y el empleador otorgue los medios para su realización.</a:t>
          </a:r>
          <a:endParaRPr lang="es-CL" dirty="0"/>
        </a:p>
      </dgm:t>
    </dgm:pt>
    <dgm:pt modelId="{D8A64D99-4366-4B4F-8328-19A72D7C366A}" type="parTrans" cxnId="{FEC26081-2F62-4EEA-A85C-F381262C45AA}">
      <dgm:prSet/>
      <dgm:spPr/>
      <dgm:t>
        <a:bodyPr/>
        <a:lstStyle/>
        <a:p>
          <a:endParaRPr lang="es-CL"/>
        </a:p>
      </dgm:t>
    </dgm:pt>
    <dgm:pt modelId="{83E7A495-105F-4C9A-B8C3-78CDCC864168}" type="sibTrans" cxnId="{FEC26081-2F62-4EEA-A85C-F381262C45AA}">
      <dgm:prSet/>
      <dgm:spPr/>
      <dgm:t>
        <a:bodyPr/>
        <a:lstStyle/>
        <a:p>
          <a:endParaRPr lang="es-CL"/>
        </a:p>
      </dgm:t>
    </dgm:pt>
    <dgm:pt modelId="{E9317E6E-C103-4DF6-B747-78C226091437}">
      <dgm:prSet/>
      <dgm:spPr/>
      <dgm:t>
        <a:bodyPr/>
        <a:lstStyle/>
        <a:p>
          <a:pPr rtl="0"/>
          <a:r>
            <a:rPr lang="es-CL" b="1" dirty="0" smtClean="0"/>
            <a:t>b)Pactos sobre horarios diferidos de ingreso y salida.</a:t>
          </a:r>
        </a:p>
        <a:p>
          <a:pPr rtl="0"/>
          <a:r>
            <a:rPr lang="es-CL" dirty="0" smtClean="0"/>
            <a:t> Cumple el objetivo de evitar aglomeraciones en horas punta.</a:t>
          </a:r>
          <a:endParaRPr lang="es-CL" dirty="0"/>
        </a:p>
      </dgm:t>
    </dgm:pt>
    <dgm:pt modelId="{6A3A76DA-7D17-4742-BE49-DD6996908C87}" type="parTrans" cxnId="{430CEB99-B686-4B03-B25E-D81AE5129467}">
      <dgm:prSet/>
      <dgm:spPr/>
      <dgm:t>
        <a:bodyPr/>
        <a:lstStyle/>
        <a:p>
          <a:endParaRPr lang="es-CL"/>
        </a:p>
      </dgm:t>
    </dgm:pt>
    <dgm:pt modelId="{0A0CD2AF-5AE6-41E1-9454-72690F8137F7}" type="sibTrans" cxnId="{430CEB99-B686-4B03-B25E-D81AE5129467}">
      <dgm:prSet/>
      <dgm:spPr/>
      <dgm:t>
        <a:bodyPr/>
        <a:lstStyle/>
        <a:p>
          <a:endParaRPr lang="es-CL"/>
        </a:p>
      </dgm:t>
    </dgm:pt>
    <dgm:pt modelId="{07EE87C2-B3AA-4D99-BF1E-B44EC7789053}">
      <dgm:prSet/>
      <dgm:spPr/>
      <dgm:t>
        <a:bodyPr/>
        <a:lstStyle/>
        <a:p>
          <a:pPr rtl="0"/>
          <a:r>
            <a:rPr lang="es-CL" b="1" dirty="0" smtClean="0"/>
            <a:t>c) Pactar anticipo de feriado legal</a:t>
          </a:r>
          <a:r>
            <a:rPr lang="es-CL" dirty="0" smtClean="0"/>
            <a:t>. Implica que los trabajadores deben aceptar tomarse vacaciones ya que de lo contrario no pueden ser obligados.</a:t>
          </a:r>
          <a:endParaRPr lang="es-CL" dirty="0"/>
        </a:p>
      </dgm:t>
    </dgm:pt>
    <dgm:pt modelId="{FFC556DC-2D6C-4854-B87A-1D5039D76575}" type="parTrans" cxnId="{65887457-9E97-43E6-B6CC-6F340C79FF07}">
      <dgm:prSet/>
      <dgm:spPr/>
      <dgm:t>
        <a:bodyPr/>
        <a:lstStyle/>
        <a:p>
          <a:endParaRPr lang="es-CL"/>
        </a:p>
      </dgm:t>
    </dgm:pt>
    <dgm:pt modelId="{061D104D-AB31-4DFB-8141-982E4C40A578}" type="sibTrans" cxnId="{65887457-9E97-43E6-B6CC-6F340C79FF07}">
      <dgm:prSet/>
      <dgm:spPr/>
      <dgm:t>
        <a:bodyPr/>
        <a:lstStyle/>
        <a:p>
          <a:endParaRPr lang="es-CL"/>
        </a:p>
      </dgm:t>
    </dgm:pt>
    <dgm:pt modelId="{4A4262C5-412B-4ED9-95F3-E08064A2242B}">
      <dgm:prSet/>
      <dgm:spPr/>
      <dgm:t>
        <a:bodyPr/>
        <a:lstStyle/>
        <a:p>
          <a:pPr algn="ctr" rtl="0"/>
          <a:r>
            <a:rPr lang="es-CL" b="1" dirty="0" smtClean="0"/>
            <a:t>d) Pactar con los trabajadores la distribución del trabajo en turnos</a:t>
          </a:r>
          <a:r>
            <a:rPr lang="es-CL" dirty="0" smtClean="0"/>
            <a:t>. Con esto se busca evitar la aglomeración de trabajadores.</a:t>
          </a:r>
          <a:endParaRPr lang="es-CL" dirty="0"/>
        </a:p>
      </dgm:t>
    </dgm:pt>
    <dgm:pt modelId="{13C17564-52BB-4B8C-B76F-D3360F2210C5}" type="parTrans" cxnId="{39971146-418E-4D8F-B400-0DF1BF85E6B6}">
      <dgm:prSet/>
      <dgm:spPr/>
      <dgm:t>
        <a:bodyPr/>
        <a:lstStyle/>
        <a:p>
          <a:endParaRPr lang="es-CL"/>
        </a:p>
      </dgm:t>
    </dgm:pt>
    <dgm:pt modelId="{5EE015EA-F70C-4D73-9B06-D1EDD9AFD0FD}" type="sibTrans" cxnId="{39971146-418E-4D8F-B400-0DF1BF85E6B6}">
      <dgm:prSet/>
      <dgm:spPr/>
      <dgm:t>
        <a:bodyPr/>
        <a:lstStyle/>
        <a:p>
          <a:endParaRPr lang="es-CL"/>
        </a:p>
      </dgm:t>
    </dgm:pt>
    <dgm:pt modelId="{67D06745-86D5-40AA-B507-A756059553B2}">
      <dgm:prSet/>
      <dgm:spPr/>
      <dgm:t>
        <a:bodyPr/>
        <a:lstStyle/>
        <a:p>
          <a:pPr algn="ctr" rtl="0"/>
          <a:r>
            <a:rPr lang="es-CL" b="1" dirty="0" smtClean="0"/>
            <a:t>e) Pactar medidas tendientes a evitar aglomeraciones de trabajadores c</a:t>
          </a:r>
          <a:r>
            <a:rPr lang="es-CL" dirty="0" smtClean="0"/>
            <a:t>aso de casino u otros donde confluyen a un mismo tiempo un alto número de trabajadores.</a:t>
          </a:r>
          <a:endParaRPr lang="es-CL" dirty="0"/>
        </a:p>
      </dgm:t>
    </dgm:pt>
    <dgm:pt modelId="{F229348D-D86F-4B0F-80FE-AD33F7B360D5}" type="parTrans" cxnId="{FD773217-27DF-4C88-9E61-4F1D16C01ECE}">
      <dgm:prSet/>
      <dgm:spPr/>
      <dgm:t>
        <a:bodyPr/>
        <a:lstStyle/>
        <a:p>
          <a:endParaRPr lang="es-CL"/>
        </a:p>
      </dgm:t>
    </dgm:pt>
    <dgm:pt modelId="{74E0140B-FE42-4533-9531-1F2AA30F4191}" type="sibTrans" cxnId="{FD773217-27DF-4C88-9E61-4F1D16C01ECE}">
      <dgm:prSet/>
      <dgm:spPr/>
      <dgm:t>
        <a:bodyPr/>
        <a:lstStyle/>
        <a:p>
          <a:endParaRPr lang="es-CL"/>
        </a:p>
      </dgm:t>
    </dgm:pt>
    <dgm:pt modelId="{790A10A6-FE14-4424-9565-25A4F05D72E7}">
      <dgm:prSet/>
      <dgm:spPr/>
      <dgm:t>
        <a:bodyPr/>
        <a:lstStyle/>
        <a:p>
          <a:pPr algn="ctr" rtl="0"/>
          <a:r>
            <a:rPr lang="es-CL" b="1" dirty="0" smtClean="0"/>
            <a:t>a) </a:t>
          </a:r>
          <a:r>
            <a:rPr lang="es-CL" b="1" dirty="0" smtClean="0"/>
            <a:t>Acordar medidas que limiten el número de usuarios o clientes</a:t>
          </a:r>
          <a:r>
            <a:rPr lang="es-CL" dirty="0" smtClean="0"/>
            <a:t> .</a:t>
          </a:r>
        </a:p>
        <a:p>
          <a:pPr algn="ctr" rtl="0"/>
          <a:r>
            <a:rPr lang="es-CL" dirty="0" smtClean="0"/>
            <a:t>respecto de los trabajadores que atiendan público.</a:t>
          </a:r>
          <a:endParaRPr lang="es-CL" dirty="0"/>
        </a:p>
      </dgm:t>
    </dgm:pt>
    <dgm:pt modelId="{87A7A335-7329-4F0A-8C07-181038A31C3D}" type="parTrans" cxnId="{E6CFBA50-4B31-448C-8CE8-18BCF65607AD}">
      <dgm:prSet/>
      <dgm:spPr/>
      <dgm:t>
        <a:bodyPr/>
        <a:lstStyle/>
        <a:p>
          <a:endParaRPr lang="es-CL"/>
        </a:p>
      </dgm:t>
    </dgm:pt>
    <dgm:pt modelId="{454904D6-4128-48F6-BA17-4772C9A8DEEA}" type="sibTrans" cxnId="{E6CFBA50-4B31-448C-8CE8-18BCF65607AD}">
      <dgm:prSet/>
      <dgm:spPr/>
      <dgm:t>
        <a:bodyPr/>
        <a:lstStyle/>
        <a:p>
          <a:endParaRPr lang="es-CL"/>
        </a:p>
      </dgm:t>
    </dgm:pt>
    <dgm:pt modelId="{2AC3599D-C2AD-485A-820C-8665A262A7AF}">
      <dgm:prSet/>
      <dgm:spPr/>
      <dgm:t>
        <a:bodyPr/>
        <a:lstStyle/>
        <a:p>
          <a:pPr algn="ctr" rtl="0"/>
          <a:r>
            <a:rPr lang="es-CL" b="1" dirty="0" smtClean="0"/>
            <a:t>g) Feriado colectivo</a:t>
          </a:r>
          <a:r>
            <a:rPr lang="es-CL" dirty="0" smtClean="0"/>
            <a:t>. </a:t>
          </a:r>
        </a:p>
        <a:p>
          <a:pPr algn="ctr" rtl="0"/>
          <a:r>
            <a:rPr lang="es-CL" dirty="0" smtClean="0"/>
            <a:t>Art 76 del Código del Trabajo permite al empleador decidir que la totalidad de la empresa gozará de feriado legal por un periodo de 15 días hábiles durante el cual se cerrará la empresa</a:t>
          </a:r>
          <a:endParaRPr lang="es-CL" dirty="0"/>
        </a:p>
      </dgm:t>
    </dgm:pt>
    <dgm:pt modelId="{B576B70F-E5D1-4D7D-894C-9A062F922AF4}" type="parTrans" cxnId="{9045D391-D8DA-44D9-9FBA-72A26B5D57C7}">
      <dgm:prSet/>
      <dgm:spPr/>
      <dgm:t>
        <a:bodyPr/>
        <a:lstStyle/>
        <a:p>
          <a:endParaRPr lang="es-CL"/>
        </a:p>
      </dgm:t>
    </dgm:pt>
    <dgm:pt modelId="{AE184F99-DE18-4247-B581-9986DE35B54D}" type="sibTrans" cxnId="{9045D391-D8DA-44D9-9FBA-72A26B5D57C7}">
      <dgm:prSet/>
      <dgm:spPr/>
      <dgm:t>
        <a:bodyPr/>
        <a:lstStyle/>
        <a:p>
          <a:endParaRPr lang="es-CL"/>
        </a:p>
      </dgm:t>
    </dgm:pt>
    <dgm:pt modelId="{925137D0-8C86-466F-BE68-4B52EAA2C963}">
      <dgm:prSet/>
      <dgm:spPr/>
      <dgm:t>
        <a:bodyPr/>
        <a:lstStyle/>
        <a:p>
          <a:r>
            <a:rPr lang="es-CL" b="1" dirty="0" smtClean="0"/>
            <a:t>1</a:t>
          </a:r>
          <a:r>
            <a:rPr lang="es-CL" b="1" u="sng" dirty="0" smtClean="0"/>
            <a:t>.- MEDIDAS DE ADECUACION DE TRABAJO </a:t>
          </a:r>
          <a:endParaRPr lang="es-CL" b="1" u="sng" dirty="0"/>
        </a:p>
      </dgm:t>
    </dgm:pt>
    <dgm:pt modelId="{8CDF0EF7-8003-4B89-9533-F35B8A62C9A5}" type="parTrans" cxnId="{2C0AE0C6-A476-4073-8185-AFA61A6FCB9E}">
      <dgm:prSet/>
      <dgm:spPr/>
      <dgm:t>
        <a:bodyPr/>
        <a:lstStyle/>
        <a:p>
          <a:endParaRPr lang="es-CL"/>
        </a:p>
      </dgm:t>
    </dgm:pt>
    <dgm:pt modelId="{4C9E3125-0CDF-4CD8-9A6D-0DF5D4093343}" type="sibTrans" cxnId="{2C0AE0C6-A476-4073-8185-AFA61A6FCB9E}">
      <dgm:prSet/>
      <dgm:spPr/>
      <dgm:t>
        <a:bodyPr/>
        <a:lstStyle/>
        <a:p>
          <a:endParaRPr lang="es-CL"/>
        </a:p>
      </dgm:t>
    </dgm:pt>
    <dgm:pt modelId="{69B58EDD-EAD1-4D0F-BE05-0B664D69D063}" type="pres">
      <dgm:prSet presAssocID="{7AD85579-C8C7-47AA-A307-6DC4A4B1BB7F}" presName="diagram" presStyleCnt="0">
        <dgm:presLayoutVars>
          <dgm:dir/>
          <dgm:resizeHandles val="exact"/>
        </dgm:presLayoutVars>
      </dgm:prSet>
      <dgm:spPr/>
      <dgm:t>
        <a:bodyPr/>
        <a:lstStyle/>
        <a:p>
          <a:endParaRPr lang="es-CL"/>
        </a:p>
      </dgm:t>
    </dgm:pt>
    <dgm:pt modelId="{180427AD-23AF-4226-8FBC-485F52F5E889}" type="pres">
      <dgm:prSet presAssocID="{925137D0-8C86-466F-BE68-4B52EAA2C963}" presName="node" presStyleLbl="node1" presStyleIdx="0" presStyleCnt="8">
        <dgm:presLayoutVars>
          <dgm:bulletEnabled val="1"/>
        </dgm:presLayoutVars>
      </dgm:prSet>
      <dgm:spPr/>
      <dgm:t>
        <a:bodyPr/>
        <a:lstStyle/>
        <a:p>
          <a:endParaRPr lang="es-CL"/>
        </a:p>
      </dgm:t>
    </dgm:pt>
    <dgm:pt modelId="{79B42908-FE9E-4875-953F-F7328E9D685E}" type="pres">
      <dgm:prSet presAssocID="{4C9E3125-0CDF-4CD8-9A6D-0DF5D4093343}" presName="sibTrans" presStyleCnt="0"/>
      <dgm:spPr/>
    </dgm:pt>
    <dgm:pt modelId="{CEFEB9D7-D363-4ED6-BA6E-C2C12B7382CF}" type="pres">
      <dgm:prSet presAssocID="{BC2589F0-BEDA-4EF3-A8D5-812D21E350A0}" presName="node" presStyleLbl="node1" presStyleIdx="1" presStyleCnt="8" custLinFactY="100000" custLinFactNeighborX="-55036" custLinFactNeighborY="130168">
        <dgm:presLayoutVars>
          <dgm:bulletEnabled val="1"/>
        </dgm:presLayoutVars>
      </dgm:prSet>
      <dgm:spPr/>
      <dgm:t>
        <a:bodyPr/>
        <a:lstStyle/>
        <a:p>
          <a:endParaRPr lang="es-CL"/>
        </a:p>
      </dgm:t>
    </dgm:pt>
    <dgm:pt modelId="{2351B2B9-BB83-4860-8DE2-B9C448019142}" type="pres">
      <dgm:prSet presAssocID="{83E7A495-105F-4C9A-B8C3-78CDCC864168}" presName="sibTrans" presStyleCnt="0"/>
      <dgm:spPr/>
    </dgm:pt>
    <dgm:pt modelId="{09E1BFAB-C20E-4B1D-ACD4-CED91C96F8F5}" type="pres">
      <dgm:prSet presAssocID="{E9317E6E-C103-4DF6-B747-78C226091437}" presName="node" presStyleLbl="node1" presStyleIdx="2" presStyleCnt="8">
        <dgm:presLayoutVars>
          <dgm:bulletEnabled val="1"/>
        </dgm:presLayoutVars>
      </dgm:prSet>
      <dgm:spPr/>
      <dgm:t>
        <a:bodyPr/>
        <a:lstStyle/>
        <a:p>
          <a:endParaRPr lang="es-CL"/>
        </a:p>
      </dgm:t>
    </dgm:pt>
    <dgm:pt modelId="{A2B6B4F7-7681-47C6-88BD-56760615558F}" type="pres">
      <dgm:prSet presAssocID="{0A0CD2AF-5AE6-41E1-9454-72690F8137F7}" presName="sibTrans" presStyleCnt="0"/>
      <dgm:spPr/>
    </dgm:pt>
    <dgm:pt modelId="{E7B48072-CE12-419B-AD35-51C78BEC8458}" type="pres">
      <dgm:prSet presAssocID="{07EE87C2-B3AA-4D99-BF1E-B44EC7789053}" presName="node" presStyleLbl="node1" presStyleIdx="3" presStyleCnt="8">
        <dgm:presLayoutVars>
          <dgm:bulletEnabled val="1"/>
        </dgm:presLayoutVars>
      </dgm:prSet>
      <dgm:spPr/>
      <dgm:t>
        <a:bodyPr/>
        <a:lstStyle/>
        <a:p>
          <a:endParaRPr lang="es-CL"/>
        </a:p>
      </dgm:t>
    </dgm:pt>
    <dgm:pt modelId="{AD481A08-9F94-4443-B072-07CFC45CA6EF}" type="pres">
      <dgm:prSet presAssocID="{061D104D-AB31-4DFB-8141-982E4C40A578}" presName="sibTrans" presStyleCnt="0"/>
      <dgm:spPr/>
    </dgm:pt>
    <dgm:pt modelId="{C463AD77-58FB-40EB-AAC6-0C5265D5B78F}" type="pres">
      <dgm:prSet presAssocID="{4A4262C5-412B-4ED9-95F3-E08064A2242B}" presName="node" presStyleLbl="node1" presStyleIdx="4" presStyleCnt="8">
        <dgm:presLayoutVars>
          <dgm:bulletEnabled val="1"/>
        </dgm:presLayoutVars>
      </dgm:prSet>
      <dgm:spPr/>
      <dgm:t>
        <a:bodyPr/>
        <a:lstStyle/>
        <a:p>
          <a:endParaRPr lang="es-CL"/>
        </a:p>
      </dgm:t>
    </dgm:pt>
    <dgm:pt modelId="{87AEA8D4-E61F-47B1-ADB4-DC23EFBB22D9}" type="pres">
      <dgm:prSet presAssocID="{5EE015EA-F70C-4D73-9B06-D1EDD9AFD0FD}" presName="sibTrans" presStyleCnt="0"/>
      <dgm:spPr/>
    </dgm:pt>
    <dgm:pt modelId="{7D016D03-12F7-460C-AE0F-2B8943E96D22}" type="pres">
      <dgm:prSet presAssocID="{67D06745-86D5-40AA-B507-A756059553B2}" presName="node" presStyleLbl="node1" presStyleIdx="5" presStyleCnt="8">
        <dgm:presLayoutVars>
          <dgm:bulletEnabled val="1"/>
        </dgm:presLayoutVars>
      </dgm:prSet>
      <dgm:spPr/>
      <dgm:t>
        <a:bodyPr/>
        <a:lstStyle/>
        <a:p>
          <a:endParaRPr lang="es-CL"/>
        </a:p>
      </dgm:t>
    </dgm:pt>
    <dgm:pt modelId="{DFEA952F-E5FD-4E61-91DD-8A192277D40F}" type="pres">
      <dgm:prSet presAssocID="{74E0140B-FE42-4533-9531-1F2AA30F4191}" presName="sibTrans" presStyleCnt="0"/>
      <dgm:spPr/>
    </dgm:pt>
    <dgm:pt modelId="{76403CCE-B041-4BE8-9DD7-3348342D8790}" type="pres">
      <dgm:prSet presAssocID="{790A10A6-FE14-4424-9565-25A4F05D72E7}" presName="node" presStyleLbl="node1" presStyleIdx="6" presStyleCnt="8" custLinFactY="-100000" custLinFactNeighborX="57256" custLinFactNeighborY="-131274">
        <dgm:presLayoutVars>
          <dgm:bulletEnabled val="1"/>
        </dgm:presLayoutVars>
      </dgm:prSet>
      <dgm:spPr/>
      <dgm:t>
        <a:bodyPr/>
        <a:lstStyle/>
        <a:p>
          <a:endParaRPr lang="es-CL"/>
        </a:p>
      </dgm:t>
    </dgm:pt>
    <dgm:pt modelId="{D8334597-3E5E-4478-BA0A-003354B30C66}" type="pres">
      <dgm:prSet presAssocID="{454904D6-4128-48F6-BA17-4772C9A8DEEA}" presName="sibTrans" presStyleCnt="0"/>
      <dgm:spPr/>
    </dgm:pt>
    <dgm:pt modelId="{29F19C21-9601-46AC-91FC-FDD9AA5B3264}" type="pres">
      <dgm:prSet presAssocID="{2AC3599D-C2AD-485A-820C-8665A262A7AF}" presName="node" presStyleLbl="node1" presStyleIdx="7" presStyleCnt="8">
        <dgm:presLayoutVars>
          <dgm:bulletEnabled val="1"/>
        </dgm:presLayoutVars>
      </dgm:prSet>
      <dgm:spPr/>
      <dgm:t>
        <a:bodyPr/>
        <a:lstStyle/>
        <a:p>
          <a:endParaRPr lang="es-CL"/>
        </a:p>
      </dgm:t>
    </dgm:pt>
  </dgm:ptLst>
  <dgm:cxnLst>
    <dgm:cxn modelId="{2C0AE0C6-A476-4073-8185-AFA61A6FCB9E}" srcId="{7AD85579-C8C7-47AA-A307-6DC4A4B1BB7F}" destId="{925137D0-8C86-466F-BE68-4B52EAA2C963}" srcOrd="0" destOrd="0" parTransId="{8CDF0EF7-8003-4B89-9533-F35B8A62C9A5}" sibTransId="{4C9E3125-0CDF-4CD8-9A6D-0DF5D4093343}"/>
    <dgm:cxn modelId="{2D05556C-884A-4961-B026-3F27986FD864}" type="presOf" srcId="{925137D0-8C86-466F-BE68-4B52EAA2C963}" destId="{180427AD-23AF-4226-8FBC-485F52F5E889}" srcOrd="0" destOrd="0" presId="urn:microsoft.com/office/officeart/2005/8/layout/default"/>
    <dgm:cxn modelId="{3938148D-B848-472D-B572-71E1665553A3}" type="presOf" srcId="{E9317E6E-C103-4DF6-B747-78C226091437}" destId="{09E1BFAB-C20E-4B1D-ACD4-CED91C96F8F5}" srcOrd="0" destOrd="0" presId="urn:microsoft.com/office/officeart/2005/8/layout/default"/>
    <dgm:cxn modelId="{DA0F748C-97A8-401D-879A-F063F81A0926}" type="presOf" srcId="{2AC3599D-C2AD-485A-820C-8665A262A7AF}" destId="{29F19C21-9601-46AC-91FC-FDD9AA5B3264}" srcOrd="0" destOrd="0" presId="urn:microsoft.com/office/officeart/2005/8/layout/default"/>
    <dgm:cxn modelId="{39971146-418E-4D8F-B400-0DF1BF85E6B6}" srcId="{7AD85579-C8C7-47AA-A307-6DC4A4B1BB7F}" destId="{4A4262C5-412B-4ED9-95F3-E08064A2242B}" srcOrd="4" destOrd="0" parTransId="{13C17564-52BB-4B8C-B76F-D3360F2210C5}" sibTransId="{5EE015EA-F70C-4D73-9B06-D1EDD9AFD0FD}"/>
    <dgm:cxn modelId="{76EB0901-438C-4C6F-97A0-FBC980B90CC4}" type="presOf" srcId="{7AD85579-C8C7-47AA-A307-6DC4A4B1BB7F}" destId="{69B58EDD-EAD1-4D0F-BE05-0B664D69D063}" srcOrd="0" destOrd="0" presId="urn:microsoft.com/office/officeart/2005/8/layout/default"/>
    <dgm:cxn modelId="{430CEB99-B686-4B03-B25E-D81AE5129467}" srcId="{7AD85579-C8C7-47AA-A307-6DC4A4B1BB7F}" destId="{E9317E6E-C103-4DF6-B747-78C226091437}" srcOrd="2" destOrd="0" parTransId="{6A3A76DA-7D17-4742-BE49-DD6996908C87}" sibTransId="{0A0CD2AF-5AE6-41E1-9454-72690F8137F7}"/>
    <dgm:cxn modelId="{9045D391-D8DA-44D9-9FBA-72A26B5D57C7}" srcId="{7AD85579-C8C7-47AA-A307-6DC4A4B1BB7F}" destId="{2AC3599D-C2AD-485A-820C-8665A262A7AF}" srcOrd="7" destOrd="0" parTransId="{B576B70F-E5D1-4D7D-894C-9A062F922AF4}" sibTransId="{AE184F99-DE18-4247-B581-9986DE35B54D}"/>
    <dgm:cxn modelId="{65887457-9E97-43E6-B6CC-6F340C79FF07}" srcId="{7AD85579-C8C7-47AA-A307-6DC4A4B1BB7F}" destId="{07EE87C2-B3AA-4D99-BF1E-B44EC7789053}" srcOrd="3" destOrd="0" parTransId="{FFC556DC-2D6C-4854-B87A-1D5039D76575}" sibTransId="{061D104D-AB31-4DFB-8141-982E4C40A578}"/>
    <dgm:cxn modelId="{7CB344CE-419E-46DC-A63D-227812105D3A}" type="presOf" srcId="{790A10A6-FE14-4424-9565-25A4F05D72E7}" destId="{76403CCE-B041-4BE8-9DD7-3348342D8790}" srcOrd="0" destOrd="0" presId="urn:microsoft.com/office/officeart/2005/8/layout/default"/>
    <dgm:cxn modelId="{98DF6C2A-EC43-4883-9E5B-359C49BBA8B1}" type="presOf" srcId="{67D06745-86D5-40AA-B507-A756059553B2}" destId="{7D016D03-12F7-460C-AE0F-2B8943E96D22}" srcOrd="0" destOrd="0" presId="urn:microsoft.com/office/officeart/2005/8/layout/default"/>
    <dgm:cxn modelId="{AD01E2BA-7BEF-43C3-9A9F-E801640E179B}" type="presOf" srcId="{BC2589F0-BEDA-4EF3-A8D5-812D21E350A0}" destId="{CEFEB9D7-D363-4ED6-BA6E-C2C12B7382CF}" srcOrd="0" destOrd="0" presId="urn:microsoft.com/office/officeart/2005/8/layout/default"/>
    <dgm:cxn modelId="{FD773217-27DF-4C88-9E61-4F1D16C01ECE}" srcId="{7AD85579-C8C7-47AA-A307-6DC4A4B1BB7F}" destId="{67D06745-86D5-40AA-B507-A756059553B2}" srcOrd="5" destOrd="0" parTransId="{F229348D-D86F-4B0F-80FE-AD33F7B360D5}" sibTransId="{74E0140B-FE42-4533-9531-1F2AA30F4191}"/>
    <dgm:cxn modelId="{07038F9C-2EAD-4F80-97CB-B43FF9BACFDE}" type="presOf" srcId="{4A4262C5-412B-4ED9-95F3-E08064A2242B}" destId="{C463AD77-58FB-40EB-AAC6-0C5265D5B78F}" srcOrd="0" destOrd="0" presId="urn:microsoft.com/office/officeart/2005/8/layout/default"/>
    <dgm:cxn modelId="{B3B113E4-FF7B-4C64-B7FA-471C99F04B68}" type="presOf" srcId="{07EE87C2-B3AA-4D99-BF1E-B44EC7789053}" destId="{E7B48072-CE12-419B-AD35-51C78BEC8458}" srcOrd="0" destOrd="0" presId="urn:microsoft.com/office/officeart/2005/8/layout/default"/>
    <dgm:cxn modelId="{FEC26081-2F62-4EEA-A85C-F381262C45AA}" srcId="{7AD85579-C8C7-47AA-A307-6DC4A4B1BB7F}" destId="{BC2589F0-BEDA-4EF3-A8D5-812D21E350A0}" srcOrd="1" destOrd="0" parTransId="{D8A64D99-4366-4B4F-8328-19A72D7C366A}" sibTransId="{83E7A495-105F-4C9A-B8C3-78CDCC864168}"/>
    <dgm:cxn modelId="{E6CFBA50-4B31-448C-8CE8-18BCF65607AD}" srcId="{7AD85579-C8C7-47AA-A307-6DC4A4B1BB7F}" destId="{790A10A6-FE14-4424-9565-25A4F05D72E7}" srcOrd="6" destOrd="0" parTransId="{87A7A335-7329-4F0A-8C07-181038A31C3D}" sibTransId="{454904D6-4128-48F6-BA17-4772C9A8DEEA}"/>
    <dgm:cxn modelId="{392B9F10-DA68-4F03-B539-3A975FFE3195}" type="presParOf" srcId="{69B58EDD-EAD1-4D0F-BE05-0B664D69D063}" destId="{180427AD-23AF-4226-8FBC-485F52F5E889}" srcOrd="0" destOrd="0" presId="urn:microsoft.com/office/officeart/2005/8/layout/default"/>
    <dgm:cxn modelId="{A891B207-1051-4220-9E04-46FFC91E7658}" type="presParOf" srcId="{69B58EDD-EAD1-4D0F-BE05-0B664D69D063}" destId="{79B42908-FE9E-4875-953F-F7328E9D685E}" srcOrd="1" destOrd="0" presId="urn:microsoft.com/office/officeart/2005/8/layout/default"/>
    <dgm:cxn modelId="{C290D7D0-E8B9-4AA6-84AB-7E48585E0312}" type="presParOf" srcId="{69B58EDD-EAD1-4D0F-BE05-0B664D69D063}" destId="{CEFEB9D7-D363-4ED6-BA6E-C2C12B7382CF}" srcOrd="2" destOrd="0" presId="urn:microsoft.com/office/officeart/2005/8/layout/default"/>
    <dgm:cxn modelId="{19DB1EBF-C672-46A0-AC18-89A810D40AA8}" type="presParOf" srcId="{69B58EDD-EAD1-4D0F-BE05-0B664D69D063}" destId="{2351B2B9-BB83-4860-8DE2-B9C448019142}" srcOrd="3" destOrd="0" presId="urn:microsoft.com/office/officeart/2005/8/layout/default"/>
    <dgm:cxn modelId="{AB4A52A3-5723-4778-ABDC-D24C3A6D1BEC}" type="presParOf" srcId="{69B58EDD-EAD1-4D0F-BE05-0B664D69D063}" destId="{09E1BFAB-C20E-4B1D-ACD4-CED91C96F8F5}" srcOrd="4" destOrd="0" presId="urn:microsoft.com/office/officeart/2005/8/layout/default"/>
    <dgm:cxn modelId="{E8B9B839-3BDC-4F61-A694-5E2C89755A97}" type="presParOf" srcId="{69B58EDD-EAD1-4D0F-BE05-0B664D69D063}" destId="{A2B6B4F7-7681-47C6-88BD-56760615558F}" srcOrd="5" destOrd="0" presId="urn:microsoft.com/office/officeart/2005/8/layout/default"/>
    <dgm:cxn modelId="{8135002E-5953-4215-A220-6282568125D5}" type="presParOf" srcId="{69B58EDD-EAD1-4D0F-BE05-0B664D69D063}" destId="{E7B48072-CE12-419B-AD35-51C78BEC8458}" srcOrd="6" destOrd="0" presId="urn:microsoft.com/office/officeart/2005/8/layout/default"/>
    <dgm:cxn modelId="{2FC2CBAE-7D9A-4F9D-A991-84B449D2B0AC}" type="presParOf" srcId="{69B58EDD-EAD1-4D0F-BE05-0B664D69D063}" destId="{AD481A08-9F94-4443-B072-07CFC45CA6EF}" srcOrd="7" destOrd="0" presId="urn:microsoft.com/office/officeart/2005/8/layout/default"/>
    <dgm:cxn modelId="{D6049BE3-6968-4319-80E4-192071E398D1}" type="presParOf" srcId="{69B58EDD-EAD1-4D0F-BE05-0B664D69D063}" destId="{C463AD77-58FB-40EB-AAC6-0C5265D5B78F}" srcOrd="8" destOrd="0" presId="urn:microsoft.com/office/officeart/2005/8/layout/default"/>
    <dgm:cxn modelId="{1DABB8E8-997F-441A-94A9-977D5F5BD1BA}" type="presParOf" srcId="{69B58EDD-EAD1-4D0F-BE05-0B664D69D063}" destId="{87AEA8D4-E61F-47B1-ADB4-DC23EFBB22D9}" srcOrd="9" destOrd="0" presId="urn:microsoft.com/office/officeart/2005/8/layout/default"/>
    <dgm:cxn modelId="{D6D0F640-2BE3-4CF4-942A-CB8E2B7C669B}" type="presParOf" srcId="{69B58EDD-EAD1-4D0F-BE05-0B664D69D063}" destId="{7D016D03-12F7-460C-AE0F-2B8943E96D22}" srcOrd="10" destOrd="0" presId="urn:microsoft.com/office/officeart/2005/8/layout/default"/>
    <dgm:cxn modelId="{07274A38-2AED-40CB-8AAA-0DD7F2C5C3C5}" type="presParOf" srcId="{69B58EDD-EAD1-4D0F-BE05-0B664D69D063}" destId="{DFEA952F-E5FD-4E61-91DD-8A192277D40F}" srcOrd="11" destOrd="0" presId="urn:microsoft.com/office/officeart/2005/8/layout/default"/>
    <dgm:cxn modelId="{1E9ED0F3-6C81-4A54-9E26-16AB7A12BA83}" type="presParOf" srcId="{69B58EDD-EAD1-4D0F-BE05-0B664D69D063}" destId="{76403CCE-B041-4BE8-9DD7-3348342D8790}" srcOrd="12" destOrd="0" presId="urn:microsoft.com/office/officeart/2005/8/layout/default"/>
    <dgm:cxn modelId="{B6B138A3-3ADF-446C-AD5C-4849F2B9DF8E}" type="presParOf" srcId="{69B58EDD-EAD1-4D0F-BE05-0B664D69D063}" destId="{D8334597-3E5E-4478-BA0A-003354B30C66}" srcOrd="13" destOrd="0" presId="urn:microsoft.com/office/officeart/2005/8/layout/default"/>
    <dgm:cxn modelId="{D93310B1-824E-4D85-956E-3EBE2799894B}" type="presParOf" srcId="{69B58EDD-EAD1-4D0F-BE05-0B664D69D063}" destId="{29F19C21-9601-46AC-91FC-FDD9AA5B3264}" srcOrd="14"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F2369C6-A3D5-4281-985C-69FD9E7FB563}" type="doc">
      <dgm:prSet loTypeId="urn:microsoft.com/office/officeart/2005/8/layout/vList2" loCatId="list" qsTypeId="urn:microsoft.com/office/officeart/2005/8/quickstyle/simple2" qsCatId="simple" csTypeId="urn:microsoft.com/office/officeart/2005/8/colors/accent2_2" csCatId="accent2" phldr="1"/>
      <dgm:spPr/>
      <dgm:t>
        <a:bodyPr/>
        <a:lstStyle/>
        <a:p>
          <a:endParaRPr lang="es-CL"/>
        </a:p>
      </dgm:t>
    </dgm:pt>
    <dgm:pt modelId="{342E2655-3278-4946-9171-75B12D7D91F3}">
      <dgm:prSet/>
      <dgm:spPr>
        <a:blipFill rotWithShape="0">
          <a:blip xmlns:r="http://schemas.openxmlformats.org/officeDocument/2006/relationships" r:embed="rId1"/>
          <a:stretch>
            <a:fillRect/>
          </a:stretch>
        </a:blipFill>
      </dgm:spPr>
      <dgm:t>
        <a:bodyPr/>
        <a:lstStyle/>
        <a:p>
          <a:pPr rtl="0"/>
          <a:endParaRPr lang="es-CL" dirty="0"/>
        </a:p>
      </dgm:t>
    </dgm:pt>
    <dgm:pt modelId="{B16035A4-E576-4B1F-ACC7-30DA35F5FB99}" type="parTrans" cxnId="{F470EF61-9B2B-4307-A446-74606252C60E}">
      <dgm:prSet/>
      <dgm:spPr/>
      <dgm:t>
        <a:bodyPr/>
        <a:lstStyle/>
        <a:p>
          <a:endParaRPr lang="es-CL"/>
        </a:p>
      </dgm:t>
    </dgm:pt>
    <dgm:pt modelId="{5422C580-15CB-479C-A5BA-B6B6DB273CB2}" type="sibTrans" cxnId="{F470EF61-9B2B-4307-A446-74606252C60E}">
      <dgm:prSet/>
      <dgm:spPr/>
      <dgm:t>
        <a:bodyPr/>
        <a:lstStyle/>
        <a:p>
          <a:endParaRPr lang="es-CL"/>
        </a:p>
      </dgm:t>
    </dgm:pt>
    <dgm:pt modelId="{09583C74-6FEA-44EC-AB70-62B7A39B3A2C}" type="pres">
      <dgm:prSet presAssocID="{9F2369C6-A3D5-4281-985C-69FD9E7FB563}" presName="linear" presStyleCnt="0">
        <dgm:presLayoutVars>
          <dgm:animLvl val="lvl"/>
          <dgm:resizeHandles val="exact"/>
        </dgm:presLayoutVars>
      </dgm:prSet>
      <dgm:spPr/>
      <dgm:t>
        <a:bodyPr/>
        <a:lstStyle/>
        <a:p>
          <a:endParaRPr lang="es-CL"/>
        </a:p>
      </dgm:t>
    </dgm:pt>
    <dgm:pt modelId="{13743422-0E88-49D4-8C14-9B7134CF1931}" type="pres">
      <dgm:prSet presAssocID="{342E2655-3278-4946-9171-75B12D7D91F3}" presName="parentText" presStyleLbl="node1" presStyleIdx="0" presStyleCnt="1" custScaleX="88435" custLinFactY="32160" custLinFactNeighborX="10449" custLinFactNeighborY="100000">
        <dgm:presLayoutVars>
          <dgm:chMax val="0"/>
          <dgm:bulletEnabled val="1"/>
        </dgm:presLayoutVars>
      </dgm:prSet>
      <dgm:spPr/>
      <dgm:t>
        <a:bodyPr/>
        <a:lstStyle/>
        <a:p>
          <a:endParaRPr lang="es-CL"/>
        </a:p>
      </dgm:t>
    </dgm:pt>
  </dgm:ptLst>
  <dgm:cxnLst>
    <dgm:cxn modelId="{6606B66E-3436-474D-991B-B39A3C6C4675}" type="presOf" srcId="{9F2369C6-A3D5-4281-985C-69FD9E7FB563}" destId="{09583C74-6FEA-44EC-AB70-62B7A39B3A2C}" srcOrd="0" destOrd="0" presId="urn:microsoft.com/office/officeart/2005/8/layout/vList2"/>
    <dgm:cxn modelId="{F470EF61-9B2B-4307-A446-74606252C60E}" srcId="{9F2369C6-A3D5-4281-985C-69FD9E7FB563}" destId="{342E2655-3278-4946-9171-75B12D7D91F3}" srcOrd="0" destOrd="0" parTransId="{B16035A4-E576-4B1F-ACC7-30DA35F5FB99}" sibTransId="{5422C580-15CB-479C-A5BA-B6B6DB273CB2}"/>
    <dgm:cxn modelId="{17CF7017-FE65-467C-8657-CCEEE83568C7}" type="presOf" srcId="{342E2655-3278-4946-9171-75B12D7D91F3}" destId="{13743422-0E88-49D4-8C14-9B7134CF1931}" srcOrd="0" destOrd="0" presId="urn:microsoft.com/office/officeart/2005/8/layout/vList2"/>
    <dgm:cxn modelId="{60D6C9CB-EEEE-4A9B-9FA1-A76865ED158C}" type="presParOf" srcId="{09583C74-6FEA-44EC-AB70-62B7A39B3A2C}" destId="{13743422-0E88-49D4-8C14-9B7134CF1931}"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D1FCFEB-CC04-4B38-92A0-787C599997D7}" type="doc">
      <dgm:prSet loTypeId="urn:microsoft.com/office/officeart/2005/8/layout/default" loCatId="list" qsTypeId="urn:microsoft.com/office/officeart/2005/8/quickstyle/simple2" qsCatId="simple" csTypeId="urn:microsoft.com/office/officeart/2005/8/colors/accent2_1" csCatId="accent2" phldr="1"/>
      <dgm:spPr/>
      <dgm:t>
        <a:bodyPr/>
        <a:lstStyle/>
        <a:p>
          <a:endParaRPr lang="es-CL"/>
        </a:p>
      </dgm:t>
    </dgm:pt>
    <dgm:pt modelId="{71D7494D-C7BD-4693-8A36-5E409DF9DEC5}">
      <dgm:prSet custT="1"/>
      <dgm:spPr/>
      <dgm:t>
        <a:bodyPr/>
        <a:lstStyle/>
        <a:p>
          <a:pPr algn="ctr" rtl="0"/>
          <a:r>
            <a:rPr lang="es-CL" sz="1600" b="1" u="sng" dirty="0" smtClean="0"/>
            <a:t>a) Cierre de empresas por orden de la autoridad sanitaria. (art.45 Código civil)</a:t>
          </a:r>
          <a:r>
            <a:rPr lang="es-CL" sz="1600" u="sng" dirty="0" smtClean="0"/>
            <a:t> </a:t>
          </a:r>
        </a:p>
        <a:p>
          <a:pPr algn="ctr" rtl="0"/>
          <a:endParaRPr lang="es-CL" sz="1400" dirty="0" smtClean="0"/>
        </a:p>
        <a:p>
          <a:pPr algn="l" rtl="0"/>
          <a:r>
            <a:rPr lang="es-CL" sz="1400" dirty="0" smtClean="0"/>
            <a:t>Podría calificarse como fuerza mayor ( DT)  e implica que  el empleador  y  el trabajador estarían liberados de la obligación de pagar la remuneración y prestar servicios respectivamente. Sin embargo, </a:t>
          </a:r>
          <a:r>
            <a:rPr lang="es-CL" sz="1400" b="1" i="1" dirty="0" smtClean="0"/>
            <a:t>será el juez laboral el que deba resolver caso a caso las controversias</a:t>
          </a:r>
          <a:r>
            <a:rPr lang="es-CL" sz="1400" b="1" dirty="0" smtClean="0"/>
            <a:t> </a:t>
          </a:r>
          <a:r>
            <a:rPr lang="es-CL" sz="1400" dirty="0" smtClean="0"/>
            <a:t>que se susciten</a:t>
          </a:r>
        </a:p>
        <a:p>
          <a:pPr algn="l" rtl="0"/>
          <a:r>
            <a:rPr lang="es-CL" sz="1400" dirty="0" smtClean="0"/>
            <a:t> NO significa necesariamente que se pueda terminar el contrato de trabajo aplicando la causal de fuerza mayor (art 159 N°6  Código del Trabajo).  También será el juez  que determine  validez de su aplicación (hecho  casual debe </a:t>
          </a:r>
          <a:r>
            <a:rPr lang="es-CL" sz="1400" b="1" i="1" dirty="0" smtClean="0"/>
            <a:t>ser imprevisto e irresistible</a:t>
          </a:r>
          <a:r>
            <a:rPr lang="es-CL" sz="1400" dirty="0" smtClean="0"/>
            <a:t>, además de no permitir indefinidamente que se retomen los servicios del trabajador lo cual no ocurriría si la medida de cierre adoptada por la autoridad tiene un plazo establecido.)</a:t>
          </a:r>
          <a:endParaRPr lang="es-CL" sz="1400" dirty="0"/>
        </a:p>
      </dgm:t>
    </dgm:pt>
    <dgm:pt modelId="{929A6B6F-9FAC-4ACC-9AFC-ADA70FAD2280}" type="parTrans" cxnId="{3989B420-46C8-4D9B-9F3A-AA641F93B7CC}">
      <dgm:prSet/>
      <dgm:spPr/>
      <dgm:t>
        <a:bodyPr/>
        <a:lstStyle/>
        <a:p>
          <a:endParaRPr lang="es-CL"/>
        </a:p>
      </dgm:t>
    </dgm:pt>
    <dgm:pt modelId="{DBE23594-44CF-4702-93A0-5EB96BDA9E2A}" type="sibTrans" cxnId="{3989B420-46C8-4D9B-9F3A-AA641F93B7CC}">
      <dgm:prSet/>
      <dgm:spPr/>
      <dgm:t>
        <a:bodyPr/>
        <a:lstStyle/>
        <a:p>
          <a:endParaRPr lang="es-CL"/>
        </a:p>
      </dgm:t>
    </dgm:pt>
    <dgm:pt modelId="{AF9BF40E-0AF7-484B-B1CC-824D079A8D1D}">
      <dgm:prSet/>
      <dgm:spPr/>
      <dgm:t>
        <a:bodyPr/>
        <a:lstStyle/>
        <a:p>
          <a:pPr algn="ctr" rtl="0"/>
          <a:r>
            <a:rPr lang="es-CL" b="1" u="sng" dirty="0" smtClean="0"/>
            <a:t>b) Cierre de empresa efectuado preventivamente por el empleador. </a:t>
          </a:r>
        </a:p>
        <a:p>
          <a:pPr algn="l" rtl="0"/>
          <a:r>
            <a:rPr lang="es-CL" dirty="0" smtClean="0"/>
            <a:t>Corresponde a una decisión propia del empleador de carácter preventivo</a:t>
          </a:r>
          <a:r>
            <a:rPr lang="es-CL" b="1" i="1" dirty="0" smtClean="0"/>
            <a:t> por lo cual no queda eximido de su obligación de pagar las remuneraciones de sus trabajadores</a:t>
          </a:r>
          <a:r>
            <a:rPr lang="es-CL" i="1" dirty="0" smtClean="0"/>
            <a:t>.</a:t>
          </a:r>
          <a:r>
            <a:rPr lang="es-CL" dirty="0" smtClean="0"/>
            <a:t> Lo anterior considerando que es una medida unilateral del empleador en el marco de su deber de protección de la vida y salud de los trabajadores establecido en la Ley.</a:t>
          </a:r>
          <a:endParaRPr lang="es-CL" dirty="0"/>
        </a:p>
      </dgm:t>
    </dgm:pt>
    <dgm:pt modelId="{5F62EF92-916F-44EE-AFC0-5A21E08E79B8}" type="parTrans" cxnId="{F9974CBC-0C0C-409D-89C0-ED0829D082AF}">
      <dgm:prSet/>
      <dgm:spPr/>
      <dgm:t>
        <a:bodyPr/>
        <a:lstStyle/>
        <a:p>
          <a:endParaRPr lang="es-CL"/>
        </a:p>
      </dgm:t>
    </dgm:pt>
    <dgm:pt modelId="{BCEC8454-40B6-429D-A83F-8105962EF5A5}" type="sibTrans" cxnId="{F9974CBC-0C0C-409D-89C0-ED0829D082AF}">
      <dgm:prSet/>
      <dgm:spPr/>
      <dgm:t>
        <a:bodyPr/>
        <a:lstStyle/>
        <a:p>
          <a:endParaRPr lang="es-CL"/>
        </a:p>
      </dgm:t>
    </dgm:pt>
    <dgm:pt modelId="{83445469-2B13-464E-ABB2-043E5C436FF7}">
      <dgm:prSet/>
      <dgm:spPr/>
      <dgm:t>
        <a:bodyPr/>
        <a:lstStyle/>
        <a:p>
          <a:pPr algn="ctr" rtl="0"/>
          <a:r>
            <a:rPr lang="es-CL" b="1" u="sng" dirty="0" smtClean="0"/>
            <a:t>3.- Otras medidas Reducción de  remuneraciones.</a:t>
          </a:r>
        </a:p>
        <a:p>
          <a:pPr algn="ctr" rtl="0"/>
          <a:endParaRPr lang="es-CL" b="1" dirty="0" smtClean="0"/>
        </a:p>
        <a:p>
          <a:pPr algn="l" rtl="0"/>
          <a:r>
            <a:rPr lang="es-CL" b="1" dirty="0" smtClean="0"/>
            <a:t> </a:t>
          </a:r>
          <a:r>
            <a:rPr lang="es-CL" dirty="0" smtClean="0"/>
            <a:t>Esta medida puede plantearse para palear efectos de la baja de producción o servicios   pero es importante que se sepa que </a:t>
          </a:r>
          <a:r>
            <a:rPr lang="es-CL" b="1" i="1" dirty="0" smtClean="0"/>
            <a:t>requiere acuerdo entre trabajador y empleador para ser aplicada.  </a:t>
          </a:r>
          <a:endParaRPr lang="es-CL" dirty="0"/>
        </a:p>
      </dgm:t>
    </dgm:pt>
    <dgm:pt modelId="{259ED731-5B8E-42FD-B2A0-D26C4A52D8E9}" type="parTrans" cxnId="{01587816-0C05-44B7-9385-1323BA3E6171}">
      <dgm:prSet/>
      <dgm:spPr/>
      <dgm:t>
        <a:bodyPr/>
        <a:lstStyle/>
        <a:p>
          <a:endParaRPr lang="es-CL"/>
        </a:p>
      </dgm:t>
    </dgm:pt>
    <dgm:pt modelId="{6BCCC680-F7FB-4F92-8E4B-BE3FFF4B38EB}" type="sibTrans" cxnId="{01587816-0C05-44B7-9385-1323BA3E6171}">
      <dgm:prSet/>
      <dgm:spPr/>
      <dgm:t>
        <a:bodyPr/>
        <a:lstStyle/>
        <a:p>
          <a:endParaRPr lang="es-CL"/>
        </a:p>
      </dgm:t>
    </dgm:pt>
    <dgm:pt modelId="{FF71A489-F4E9-4FC1-9587-AA7749DABF8D}" type="pres">
      <dgm:prSet presAssocID="{BD1FCFEB-CC04-4B38-92A0-787C599997D7}" presName="diagram" presStyleCnt="0">
        <dgm:presLayoutVars>
          <dgm:dir/>
          <dgm:resizeHandles val="exact"/>
        </dgm:presLayoutVars>
      </dgm:prSet>
      <dgm:spPr/>
      <dgm:t>
        <a:bodyPr/>
        <a:lstStyle/>
        <a:p>
          <a:endParaRPr lang="es-CL"/>
        </a:p>
      </dgm:t>
    </dgm:pt>
    <dgm:pt modelId="{0D83A24B-1630-4357-ADBC-CF6194DE0817}" type="pres">
      <dgm:prSet presAssocID="{71D7494D-C7BD-4693-8A36-5E409DF9DEC5}" presName="node" presStyleLbl="node1" presStyleIdx="0" presStyleCnt="3" custScaleX="162046" custScaleY="375871">
        <dgm:presLayoutVars>
          <dgm:bulletEnabled val="1"/>
        </dgm:presLayoutVars>
      </dgm:prSet>
      <dgm:spPr/>
      <dgm:t>
        <a:bodyPr/>
        <a:lstStyle/>
        <a:p>
          <a:endParaRPr lang="es-CL"/>
        </a:p>
      </dgm:t>
    </dgm:pt>
    <dgm:pt modelId="{F7DED8BC-1CB4-4192-B154-B962198F4ED1}" type="pres">
      <dgm:prSet presAssocID="{DBE23594-44CF-4702-93A0-5EB96BDA9E2A}" presName="sibTrans" presStyleCnt="0"/>
      <dgm:spPr/>
    </dgm:pt>
    <dgm:pt modelId="{15DDEF5D-8679-48D9-B9AA-3A92A648738F}" type="pres">
      <dgm:prSet presAssocID="{AF9BF40E-0AF7-484B-B1CC-824D079A8D1D}" presName="node" presStyleLbl="node1" presStyleIdx="1" presStyleCnt="3" custScaleY="370299">
        <dgm:presLayoutVars>
          <dgm:bulletEnabled val="1"/>
        </dgm:presLayoutVars>
      </dgm:prSet>
      <dgm:spPr/>
      <dgm:t>
        <a:bodyPr/>
        <a:lstStyle/>
        <a:p>
          <a:endParaRPr lang="es-CL"/>
        </a:p>
      </dgm:t>
    </dgm:pt>
    <dgm:pt modelId="{FD6021E9-74F1-46FC-8006-5009C648EF30}" type="pres">
      <dgm:prSet presAssocID="{BCEC8454-40B6-429D-A83F-8105962EF5A5}" presName="sibTrans" presStyleCnt="0"/>
      <dgm:spPr/>
    </dgm:pt>
    <dgm:pt modelId="{D6588232-588D-43B6-906F-096067F2A7CA}" type="pres">
      <dgm:prSet presAssocID="{83445469-2B13-464E-ABB2-043E5C436FF7}" presName="node" presStyleLbl="node1" presStyleIdx="2" presStyleCnt="3" custScaleY="370299">
        <dgm:presLayoutVars>
          <dgm:bulletEnabled val="1"/>
        </dgm:presLayoutVars>
      </dgm:prSet>
      <dgm:spPr/>
      <dgm:t>
        <a:bodyPr/>
        <a:lstStyle/>
        <a:p>
          <a:endParaRPr lang="es-CL"/>
        </a:p>
      </dgm:t>
    </dgm:pt>
  </dgm:ptLst>
  <dgm:cxnLst>
    <dgm:cxn modelId="{0CE141EF-48D7-4471-A260-7B6D76DE4A37}" type="presOf" srcId="{71D7494D-C7BD-4693-8A36-5E409DF9DEC5}" destId="{0D83A24B-1630-4357-ADBC-CF6194DE0817}" srcOrd="0" destOrd="0" presId="urn:microsoft.com/office/officeart/2005/8/layout/default"/>
    <dgm:cxn modelId="{24EA9F7E-0918-4258-9C77-901BAF1F33B2}" type="presOf" srcId="{83445469-2B13-464E-ABB2-043E5C436FF7}" destId="{D6588232-588D-43B6-906F-096067F2A7CA}" srcOrd="0" destOrd="0" presId="urn:microsoft.com/office/officeart/2005/8/layout/default"/>
    <dgm:cxn modelId="{01587816-0C05-44B7-9385-1323BA3E6171}" srcId="{BD1FCFEB-CC04-4B38-92A0-787C599997D7}" destId="{83445469-2B13-464E-ABB2-043E5C436FF7}" srcOrd="2" destOrd="0" parTransId="{259ED731-5B8E-42FD-B2A0-D26C4A52D8E9}" sibTransId="{6BCCC680-F7FB-4F92-8E4B-BE3FFF4B38EB}"/>
    <dgm:cxn modelId="{3989B420-46C8-4D9B-9F3A-AA641F93B7CC}" srcId="{BD1FCFEB-CC04-4B38-92A0-787C599997D7}" destId="{71D7494D-C7BD-4693-8A36-5E409DF9DEC5}" srcOrd="0" destOrd="0" parTransId="{929A6B6F-9FAC-4ACC-9AFC-ADA70FAD2280}" sibTransId="{DBE23594-44CF-4702-93A0-5EB96BDA9E2A}"/>
    <dgm:cxn modelId="{F9974CBC-0C0C-409D-89C0-ED0829D082AF}" srcId="{BD1FCFEB-CC04-4B38-92A0-787C599997D7}" destId="{AF9BF40E-0AF7-484B-B1CC-824D079A8D1D}" srcOrd="1" destOrd="0" parTransId="{5F62EF92-916F-44EE-AFC0-5A21E08E79B8}" sibTransId="{BCEC8454-40B6-429D-A83F-8105962EF5A5}"/>
    <dgm:cxn modelId="{ECB0D540-DC5A-4B10-8A14-64914616128B}" type="presOf" srcId="{BD1FCFEB-CC04-4B38-92A0-787C599997D7}" destId="{FF71A489-F4E9-4FC1-9587-AA7749DABF8D}" srcOrd="0" destOrd="0" presId="urn:microsoft.com/office/officeart/2005/8/layout/default"/>
    <dgm:cxn modelId="{7B756F07-B494-45FA-A2E8-637A30901D8F}" type="presOf" srcId="{AF9BF40E-0AF7-484B-B1CC-824D079A8D1D}" destId="{15DDEF5D-8679-48D9-B9AA-3A92A648738F}" srcOrd="0" destOrd="0" presId="urn:microsoft.com/office/officeart/2005/8/layout/default"/>
    <dgm:cxn modelId="{C0CBF2F4-ACE5-4082-97C3-2478FB226B2E}" type="presParOf" srcId="{FF71A489-F4E9-4FC1-9587-AA7749DABF8D}" destId="{0D83A24B-1630-4357-ADBC-CF6194DE0817}" srcOrd="0" destOrd="0" presId="urn:microsoft.com/office/officeart/2005/8/layout/default"/>
    <dgm:cxn modelId="{2CB9B017-869E-4A28-A307-10E26A137081}" type="presParOf" srcId="{FF71A489-F4E9-4FC1-9587-AA7749DABF8D}" destId="{F7DED8BC-1CB4-4192-B154-B962198F4ED1}" srcOrd="1" destOrd="0" presId="urn:microsoft.com/office/officeart/2005/8/layout/default"/>
    <dgm:cxn modelId="{51CE1AE6-3B96-4159-9DDB-6C4A760B95E1}" type="presParOf" srcId="{FF71A489-F4E9-4FC1-9587-AA7749DABF8D}" destId="{15DDEF5D-8679-48D9-B9AA-3A92A648738F}" srcOrd="2" destOrd="0" presId="urn:microsoft.com/office/officeart/2005/8/layout/default"/>
    <dgm:cxn modelId="{D3EE3911-C88F-44A5-800F-DC59A83ACCC4}" type="presParOf" srcId="{FF71A489-F4E9-4FC1-9587-AA7749DABF8D}" destId="{FD6021E9-74F1-46FC-8006-5009C648EF30}" srcOrd="3" destOrd="0" presId="urn:microsoft.com/office/officeart/2005/8/layout/default"/>
    <dgm:cxn modelId="{EFD14437-7BA1-4701-8DAA-E0F53B33DBD4}" type="presParOf" srcId="{FF71A489-F4E9-4FC1-9587-AA7749DABF8D}" destId="{D6588232-588D-43B6-906F-096067F2A7CA}" srcOrd="4" destOrd="0" presId="urn:microsoft.com/office/officeart/2005/8/layout/default"/>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80427AD-23AF-4226-8FBC-485F52F5E889}">
      <dsp:nvSpPr>
        <dsp:cNvPr id="0" name=""/>
        <dsp:cNvSpPr/>
      </dsp:nvSpPr>
      <dsp:spPr>
        <a:xfrm>
          <a:off x="495061" y="645"/>
          <a:ext cx="2262336" cy="1357401"/>
        </a:xfrm>
        <a:prstGeom prst="rect">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CL" sz="1200" b="1" kern="1200" dirty="0" smtClean="0"/>
            <a:t>1</a:t>
          </a:r>
          <a:r>
            <a:rPr lang="es-CL" sz="1200" b="1" u="sng" kern="1200" dirty="0" smtClean="0"/>
            <a:t>.- MEDIDAS DE ADECUACION DE TRABAJO </a:t>
          </a:r>
          <a:endParaRPr lang="es-CL" sz="1200" b="1" u="sng" kern="1200" dirty="0"/>
        </a:p>
      </dsp:txBody>
      <dsp:txXfrm>
        <a:off x="495061" y="645"/>
        <a:ext cx="2262336" cy="1357401"/>
      </dsp:txXfrm>
    </dsp:sp>
    <dsp:sp modelId="{CEFEB9D7-D363-4ED6-BA6E-C2C12B7382CF}">
      <dsp:nvSpPr>
        <dsp:cNvPr id="0" name=""/>
        <dsp:cNvSpPr/>
      </dsp:nvSpPr>
      <dsp:spPr>
        <a:xfrm>
          <a:off x="1738532" y="3124949"/>
          <a:ext cx="2262336" cy="1357401"/>
        </a:xfrm>
        <a:prstGeom prst="rect">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s-CL" sz="1200" b="1" kern="1200" dirty="0" smtClean="0"/>
            <a:t>f) </a:t>
          </a:r>
          <a:r>
            <a:rPr lang="es-CL" sz="1200" b="1" kern="1200" dirty="0" smtClean="0"/>
            <a:t>Teletrabajo.</a:t>
          </a:r>
          <a:r>
            <a:rPr lang="es-CL" sz="1200" kern="1200" dirty="0" smtClean="0"/>
            <a:t> </a:t>
          </a:r>
        </a:p>
        <a:p>
          <a:pPr lvl="0" algn="ctr" defTabSz="533400" rtl="0">
            <a:lnSpc>
              <a:spcPct val="90000"/>
            </a:lnSpc>
            <a:spcBef>
              <a:spcPct val="0"/>
            </a:spcBef>
            <a:spcAft>
              <a:spcPct val="35000"/>
            </a:spcAft>
          </a:pPr>
          <a:r>
            <a:rPr lang="es-CL" sz="1200" kern="1200" dirty="0" smtClean="0"/>
            <a:t>En cuanto la naturaleza de las funciones lo permitan y el empleador otorgue los medios para su realización.</a:t>
          </a:r>
          <a:endParaRPr lang="es-CL" sz="1200" kern="1200" dirty="0"/>
        </a:p>
      </dsp:txBody>
      <dsp:txXfrm>
        <a:off x="1738532" y="3124949"/>
        <a:ext cx="2262336" cy="1357401"/>
      </dsp:txXfrm>
    </dsp:sp>
    <dsp:sp modelId="{09E1BFAB-C20E-4B1D-ACD4-CED91C96F8F5}">
      <dsp:nvSpPr>
        <dsp:cNvPr id="0" name=""/>
        <dsp:cNvSpPr/>
      </dsp:nvSpPr>
      <dsp:spPr>
        <a:xfrm>
          <a:off x="5472201" y="645"/>
          <a:ext cx="2262336" cy="1357401"/>
        </a:xfrm>
        <a:prstGeom prst="rect">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s-CL" sz="1200" b="1" kern="1200" dirty="0" smtClean="0"/>
            <a:t>b)Pactos sobre horarios diferidos de ingreso y salida.</a:t>
          </a:r>
        </a:p>
        <a:p>
          <a:pPr lvl="0" algn="ctr" defTabSz="533400" rtl="0">
            <a:lnSpc>
              <a:spcPct val="90000"/>
            </a:lnSpc>
            <a:spcBef>
              <a:spcPct val="0"/>
            </a:spcBef>
            <a:spcAft>
              <a:spcPct val="35000"/>
            </a:spcAft>
          </a:pPr>
          <a:r>
            <a:rPr lang="es-CL" sz="1200" kern="1200" dirty="0" smtClean="0"/>
            <a:t> Cumple el objetivo de evitar aglomeraciones en horas punta.</a:t>
          </a:r>
          <a:endParaRPr lang="es-CL" sz="1200" kern="1200" dirty="0"/>
        </a:p>
      </dsp:txBody>
      <dsp:txXfrm>
        <a:off x="5472201" y="645"/>
        <a:ext cx="2262336" cy="1357401"/>
      </dsp:txXfrm>
    </dsp:sp>
    <dsp:sp modelId="{E7B48072-CE12-419B-AD35-51C78BEC8458}">
      <dsp:nvSpPr>
        <dsp:cNvPr id="0" name=""/>
        <dsp:cNvSpPr/>
      </dsp:nvSpPr>
      <dsp:spPr>
        <a:xfrm>
          <a:off x="495061" y="1584280"/>
          <a:ext cx="2262336" cy="1357401"/>
        </a:xfrm>
        <a:prstGeom prst="rect">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s-CL" sz="1200" b="1" kern="1200" dirty="0" smtClean="0"/>
            <a:t>c) Pactar anticipo de feriado legal</a:t>
          </a:r>
          <a:r>
            <a:rPr lang="es-CL" sz="1200" kern="1200" dirty="0" smtClean="0"/>
            <a:t>. Implica que los trabajadores deben aceptar tomarse vacaciones ya que de lo contrario no pueden ser obligados.</a:t>
          </a:r>
          <a:endParaRPr lang="es-CL" sz="1200" kern="1200" dirty="0"/>
        </a:p>
      </dsp:txBody>
      <dsp:txXfrm>
        <a:off x="495061" y="1584280"/>
        <a:ext cx="2262336" cy="1357401"/>
      </dsp:txXfrm>
    </dsp:sp>
    <dsp:sp modelId="{C463AD77-58FB-40EB-AAC6-0C5265D5B78F}">
      <dsp:nvSpPr>
        <dsp:cNvPr id="0" name=""/>
        <dsp:cNvSpPr/>
      </dsp:nvSpPr>
      <dsp:spPr>
        <a:xfrm>
          <a:off x="2983631" y="1584280"/>
          <a:ext cx="2262336" cy="1357401"/>
        </a:xfrm>
        <a:prstGeom prst="rect">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s-CL" sz="1200" b="1" kern="1200" dirty="0" smtClean="0"/>
            <a:t>d) Pactar con los trabajadores la distribución del trabajo en turnos</a:t>
          </a:r>
          <a:r>
            <a:rPr lang="es-CL" sz="1200" kern="1200" dirty="0" smtClean="0"/>
            <a:t>. Con esto se busca evitar la aglomeración de trabajadores.</a:t>
          </a:r>
          <a:endParaRPr lang="es-CL" sz="1200" kern="1200" dirty="0"/>
        </a:p>
      </dsp:txBody>
      <dsp:txXfrm>
        <a:off x="2983631" y="1584280"/>
        <a:ext cx="2262336" cy="1357401"/>
      </dsp:txXfrm>
    </dsp:sp>
    <dsp:sp modelId="{7D016D03-12F7-460C-AE0F-2B8943E96D22}">
      <dsp:nvSpPr>
        <dsp:cNvPr id="0" name=""/>
        <dsp:cNvSpPr/>
      </dsp:nvSpPr>
      <dsp:spPr>
        <a:xfrm>
          <a:off x="5472201" y="1584280"/>
          <a:ext cx="2262336" cy="1357401"/>
        </a:xfrm>
        <a:prstGeom prst="rect">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s-CL" sz="1200" b="1" kern="1200" dirty="0" smtClean="0"/>
            <a:t>e) Pactar medidas tendientes a evitar aglomeraciones de trabajadores c</a:t>
          </a:r>
          <a:r>
            <a:rPr lang="es-CL" sz="1200" kern="1200" dirty="0" smtClean="0"/>
            <a:t>aso de casino u otros donde confluyen a un mismo tiempo un alto número de trabajadores.</a:t>
          </a:r>
          <a:endParaRPr lang="es-CL" sz="1200" kern="1200" dirty="0"/>
        </a:p>
      </dsp:txBody>
      <dsp:txXfrm>
        <a:off x="5472201" y="1584280"/>
        <a:ext cx="2262336" cy="1357401"/>
      </dsp:txXfrm>
    </dsp:sp>
    <dsp:sp modelId="{76403CCE-B041-4BE8-9DD7-3348342D8790}">
      <dsp:nvSpPr>
        <dsp:cNvPr id="0" name=""/>
        <dsp:cNvSpPr/>
      </dsp:nvSpPr>
      <dsp:spPr>
        <a:xfrm>
          <a:off x="3034670" y="28598"/>
          <a:ext cx="2262336" cy="1357401"/>
        </a:xfrm>
        <a:prstGeom prst="rect">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s-CL" sz="1200" b="1" kern="1200" dirty="0" smtClean="0"/>
            <a:t>a) </a:t>
          </a:r>
          <a:r>
            <a:rPr lang="es-CL" sz="1200" b="1" kern="1200" dirty="0" smtClean="0"/>
            <a:t>Acordar medidas que limiten el número de usuarios o clientes</a:t>
          </a:r>
          <a:r>
            <a:rPr lang="es-CL" sz="1200" kern="1200" dirty="0" smtClean="0"/>
            <a:t> .</a:t>
          </a:r>
        </a:p>
        <a:p>
          <a:pPr lvl="0" algn="ctr" defTabSz="533400" rtl="0">
            <a:lnSpc>
              <a:spcPct val="90000"/>
            </a:lnSpc>
            <a:spcBef>
              <a:spcPct val="0"/>
            </a:spcBef>
            <a:spcAft>
              <a:spcPct val="35000"/>
            </a:spcAft>
          </a:pPr>
          <a:r>
            <a:rPr lang="es-CL" sz="1200" kern="1200" dirty="0" smtClean="0"/>
            <a:t>respecto de los trabajadores que atiendan público.</a:t>
          </a:r>
          <a:endParaRPr lang="es-CL" sz="1200" kern="1200" dirty="0"/>
        </a:p>
      </dsp:txBody>
      <dsp:txXfrm>
        <a:off x="3034670" y="28598"/>
        <a:ext cx="2262336" cy="1357401"/>
      </dsp:txXfrm>
    </dsp:sp>
    <dsp:sp modelId="{29F19C21-9601-46AC-91FC-FDD9AA5B3264}">
      <dsp:nvSpPr>
        <dsp:cNvPr id="0" name=""/>
        <dsp:cNvSpPr/>
      </dsp:nvSpPr>
      <dsp:spPr>
        <a:xfrm>
          <a:off x="4227916" y="3167916"/>
          <a:ext cx="2262336" cy="1357401"/>
        </a:xfrm>
        <a:prstGeom prst="rect">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s-CL" sz="1200" b="1" kern="1200" dirty="0" smtClean="0"/>
            <a:t>g) Feriado colectivo</a:t>
          </a:r>
          <a:r>
            <a:rPr lang="es-CL" sz="1200" kern="1200" dirty="0" smtClean="0"/>
            <a:t>. </a:t>
          </a:r>
        </a:p>
        <a:p>
          <a:pPr lvl="0" algn="ctr" defTabSz="533400" rtl="0">
            <a:lnSpc>
              <a:spcPct val="90000"/>
            </a:lnSpc>
            <a:spcBef>
              <a:spcPct val="0"/>
            </a:spcBef>
            <a:spcAft>
              <a:spcPct val="35000"/>
            </a:spcAft>
          </a:pPr>
          <a:r>
            <a:rPr lang="es-CL" sz="1200" kern="1200" dirty="0" smtClean="0"/>
            <a:t>Art 76 del Código del Trabajo permite al empleador decidir que la totalidad de la empresa gozará de feriado legal por un periodo de 15 días hábiles durante el cual se cerrará la empresa</a:t>
          </a:r>
          <a:endParaRPr lang="es-CL" sz="1200" kern="1200" dirty="0"/>
        </a:p>
      </dsp:txBody>
      <dsp:txXfrm>
        <a:off x="4227916" y="3167916"/>
        <a:ext cx="2262336" cy="135740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3743422-0E88-49D4-8C14-9B7134CF1931}">
      <dsp:nvSpPr>
        <dsp:cNvPr id="0" name=""/>
        <dsp:cNvSpPr/>
      </dsp:nvSpPr>
      <dsp:spPr>
        <a:xfrm>
          <a:off x="166554" y="104"/>
          <a:ext cx="1273605" cy="936000"/>
        </a:xfrm>
        <a:prstGeom prst="roundRect">
          <a:avLst/>
        </a:prstGeom>
        <a:blipFill rotWithShape="0">
          <a:blip xmlns:r="http://schemas.openxmlformats.org/officeDocument/2006/relationships" r:embed="rId1"/>
          <a:stretch>
            <a:fillRect/>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90500" tIns="190500" rIns="190500" bIns="190500" numCol="1" spcCol="1270" anchor="ctr" anchorCtr="0">
          <a:noAutofit/>
        </a:bodyPr>
        <a:lstStyle/>
        <a:p>
          <a:pPr lvl="0" algn="l" defTabSz="2222500" rtl="0">
            <a:lnSpc>
              <a:spcPct val="90000"/>
            </a:lnSpc>
            <a:spcBef>
              <a:spcPct val="0"/>
            </a:spcBef>
            <a:spcAft>
              <a:spcPct val="35000"/>
            </a:spcAft>
          </a:pPr>
          <a:endParaRPr lang="es-CL" sz="5000" kern="1200" dirty="0"/>
        </a:p>
      </dsp:txBody>
      <dsp:txXfrm>
        <a:off x="166554" y="104"/>
        <a:ext cx="1273605" cy="93600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D83A24B-1630-4357-ADBC-CF6194DE0817}">
      <dsp:nvSpPr>
        <dsp:cNvPr id="0" name=""/>
        <dsp:cNvSpPr/>
      </dsp:nvSpPr>
      <dsp:spPr>
        <a:xfrm>
          <a:off x="469" y="2"/>
          <a:ext cx="3490212" cy="4857397"/>
        </a:xfrm>
        <a:prstGeom prst="rect">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s-CL" sz="1600" b="1" u="sng" kern="1200" dirty="0" smtClean="0"/>
            <a:t>a) Cierre de empresas por orden de la autoridad sanitaria. (art.45 Código civil)</a:t>
          </a:r>
          <a:r>
            <a:rPr lang="es-CL" sz="1600" u="sng" kern="1200" dirty="0" smtClean="0"/>
            <a:t> </a:t>
          </a:r>
        </a:p>
        <a:p>
          <a:pPr lvl="0" algn="ctr" defTabSz="711200" rtl="0">
            <a:lnSpc>
              <a:spcPct val="90000"/>
            </a:lnSpc>
            <a:spcBef>
              <a:spcPct val="0"/>
            </a:spcBef>
            <a:spcAft>
              <a:spcPct val="35000"/>
            </a:spcAft>
          </a:pPr>
          <a:endParaRPr lang="es-CL" sz="1400" kern="1200" dirty="0" smtClean="0"/>
        </a:p>
        <a:p>
          <a:pPr lvl="0" algn="l" defTabSz="711200" rtl="0">
            <a:lnSpc>
              <a:spcPct val="90000"/>
            </a:lnSpc>
            <a:spcBef>
              <a:spcPct val="0"/>
            </a:spcBef>
            <a:spcAft>
              <a:spcPct val="35000"/>
            </a:spcAft>
          </a:pPr>
          <a:r>
            <a:rPr lang="es-CL" sz="1400" kern="1200" dirty="0" smtClean="0"/>
            <a:t>Podría calificarse como fuerza mayor ( DT)  e implica que  el empleador  y  el trabajador estarían liberados de la obligación de pagar la remuneración y prestar servicios respectivamente. Sin embargo, </a:t>
          </a:r>
          <a:r>
            <a:rPr lang="es-CL" sz="1400" b="1" i="1" kern="1200" dirty="0" smtClean="0"/>
            <a:t>será el juez laboral el que deba resolver caso a caso las controversias</a:t>
          </a:r>
          <a:r>
            <a:rPr lang="es-CL" sz="1400" b="1" kern="1200" dirty="0" smtClean="0"/>
            <a:t> </a:t>
          </a:r>
          <a:r>
            <a:rPr lang="es-CL" sz="1400" kern="1200" dirty="0" smtClean="0"/>
            <a:t>que se susciten</a:t>
          </a:r>
        </a:p>
        <a:p>
          <a:pPr lvl="0" algn="l" defTabSz="711200" rtl="0">
            <a:lnSpc>
              <a:spcPct val="90000"/>
            </a:lnSpc>
            <a:spcBef>
              <a:spcPct val="0"/>
            </a:spcBef>
            <a:spcAft>
              <a:spcPct val="35000"/>
            </a:spcAft>
          </a:pPr>
          <a:r>
            <a:rPr lang="es-CL" sz="1400" kern="1200" dirty="0" smtClean="0"/>
            <a:t> NO significa necesariamente que se pueda terminar el contrato de trabajo aplicando la causal de fuerza mayor (art 159 N°6  Código del Trabajo).  También será el juez  que determine  validez de su aplicación (hecho  casual debe </a:t>
          </a:r>
          <a:r>
            <a:rPr lang="es-CL" sz="1400" b="1" i="1" kern="1200" dirty="0" smtClean="0"/>
            <a:t>ser imprevisto e irresistible</a:t>
          </a:r>
          <a:r>
            <a:rPr lang="es-CL" sz="1400" kern="1200" dirty="0" smtClean="0"/>
            <a:t>, además de no permitir indefinidamente que se retomen los servicios del trabajador lo cual no ocurriría si la medida de cierre adoptada por la autoridad tiene un plazo establecido.)</a:t>
          </a:r>
          <a:endParaRPr lang="es-CL" sz="1400" kern="1200" dirty="0"/>
        </a:p>
      </dsp:txBody>
      <dsp:txXfrm>
        <a:off x="469" y="2"/>
        <a:ext cx="3490212" cy="4857397"/>
      </dsp:txXfrm>
    </dsp:sp>
    <dsp:sp modelId="{15DDEF5D-8679-48D9-B9AA-3A92A648738F}">
      <dsp:nvSpPr>
        <dsp:cNvPr id="0" name=""/>
        <dsp:cNvSpPr/>
      </dsp:nvSpPr>
      <dsp:spPr>
        <a:xfrm>
          <a:off x="3706065" y="36006"/>
          <a:ext cx="2153840" cy="4785390"/>
        </a:xfrm>
        <a:prstGeom prst="rect">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s-CL" sz="1600" b="1" u="sng" kern="1200" dirty="0" smtClean="0"/>
            <a:t>b) Cierre de empresa efectuado preventivamente por el empleador. </a:t>
          </a:r>
        </a:p>
        <a:p>
          <a:pPr lvl="0" algn="l" defTabSz="711200" rtl="0">
            <a:lnSpc>
              <a:spcPct val="90000"/>
            </a:lnSpc>
            <a:spcBef>
              <a:spcPct val="0"/>
            </a:spcBef>
            <a:spcAft>
              <a:spcPct val="35000"/>
            </a:spcAft>
          </a:pPr>
          <a:r>
            <a:rPr lang="es-CL" sz="1600" kern="1200" dirty="0" smtClean="0"/>
            <a:t>Corresponde a una decisión propia del empleador de carácter preventivo</a:t>
          </a:r>
          <a:r>
            <a:rPr lang="es-CL" sz="1600" b="1" i="1" kern="1200" dirty="0" smtClean="0"/>
            <a:t> por lo cual no queda eximido de su obligación de pagar las remuneraciones de sus trabajadores</a:t>
          </a:r>
          <a:r>
            <a:rPr lang="es-CL" sz="1600" i="1" kern="1200" dirty="0" smtClean="0"/>
            <a:t>.</a:t>
          </a:r>
          <a:r>
            <a:rPr lang="es-CL" sz="1600" kern="1200" dirty="0" smtClean="0"/>
            <a:t> Lo anterior considerando que es una medida unilateral del empleador en el marco de su deber de protección de la vida y salud de los trabajadores establecido en la Ley.</a:t>
          </a:r>
          <a:endParaRPr lang="es-CL" sz="1600" kern="1200" dirty="0"/>
        </a:p>
      </dsp:txBody>
      <dsp:txXfrm>
        <a:off x="3706065" y="36006"/>
        <a:ext cx="2153840" cy="4785390"/>
      </dsp:txXfrm>
    </dsp:sp>
    <dsp:sp modelId="{D6588232-588D-43B6-906F-096067F2A7CA}">
      <dsp:nvSpPr>
        <dsp:cNvPr id="0" name=""/>
        <dsp:cNvSpPr/>
      </dsp:nvSpPr>
      <dsp:spPr>
        <a:xfrm>
          <a:off x="6075290" y="36006"/>
          <a:ext cx="2153840" cy="4785390"/>
        </a:xfrm>
        <a:prstGeom prst="rect">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s-CL" sz="1600" b="1" u="sng" kern="1200" dirty="0" smtClean="0"/>
            <a:t>3.- Otras medidas Reducción de  remuneraciones.</a:t>
          </a:r>
        </a:p>
        <a:p>
          <a:pPr lvl="0" algn="ctr" defTabSz="711200" rtl="0">
            <a:lnSpc>
              <a:spcPct val="90000"/>
            </a:lnSpc>
            <a:spcBef>
              <a:spcPct val="0"/>
            </a:spcBef>
            <a:spcAft>
              <a:spcPct val="35000"/>
            </a:spcAft>
          </a:pPr>
          <a:endParaRPr lang="es-CL" sz="1600" b="1" kern="1200" dirty="0" smtClean="0"/>
        </a:p>
        <a:p>
          <a:pPr lvl="0" algn="l" defTabSz="711200" rtl="0">
            <a:lnSpc>
              <a:spcPct val="90000"/>
            </a:lnSpc>
            <a:spcBef>
              <a:spcPct val="0"/>
            </a:spcBef>
            <a:spcAft>
              <a:spcPct val="35000"/>
            </a:spcAft>
          </a:pPr>
          <a:r>
            <a:rPr lang="es-CL" sz="1600" b="1" kern="1200" dirty="0" smtClean="0"/>
            <a:t> </a:t>
          </a:r>
          <a:r>
            <a:rPr lang="es-CL" sz="1600" kern="1200" dirty="0" smtClean="0"/>
            <a:t>Esta medida puede plantearse para palear efectos de la baja de producción o servicios   pero es importante que se sepa que </a:t>
          </a:r>
          <a:r>
            <a:rPr lang="es-CL" sz="1600" b="1" i="1" kern="1200" dirty="0" smtClean="0"/>
            <a:t>requiere acuerdo entre trabajador y empleador para ser aplicada.  </a:t>
          </a:r>
          <a:endParaRPr lang="es-CL" sz="1600" kern="1200" dirty="0"/>
        </a:p>
      </dsp:txBody>
      <dsp:txXfrm>
        <a:off x="6075290" y="36006"/>
        <a:ext cx="2153840" cy="478539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6462D236-ACF9-4B58-A87B-91E53DED1D2C}" type="datetimeFigureOut">
              <a:rPr lang="es-CL" smtClean="0"/>
              <a:pPr/>
              <a:t>20-03-2020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1266874-59DB-4E1E-AC19-202CD137A6F1}" type="slidenum">
              <a:rPr lang="es-CL" smtClean="0"/>
              <a:pPr/>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6462D236-ACF9-4B58-A87B-91E53DED1D2C}" type="datetimeFigureOut">
              <a:rPr lang="es-CL" smtClean="0"/>
              <a:pPr/>
              <a:t>20-03-2020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1266874-59DB-4E1E-AC19-202CD137A6F1}" type="slidenum">
              <a:rPr lang="es-CL" smtClean="0"/>
              <a:pPr/>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6462D236-ACF9-4B58-A87B-91E53DED1D2C}" type="datetimeFigureOut">
              <a:rPr lang="es-CL" smtClean="0"/>
              <a:pPr/>
              <a:t>20-03-2020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1266874-59DB-4E1E-AC19-202CD137A6F1}" type="slidenum">
              <a:rPr lang="es-CL" smtClean="0"/>
              <a:pPr/>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6462D236-ACF9-4B58-A87B-91E53DED1D2C}" type="datetimeFigureOut">
              <a:rPr lang="es-CL" smtClean="0"/>
              <a:pPr/>
              <a:t>20-03-2020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1266874-59DB-4E1E-AC19-202CD137A6F1}" type="slidenum">
              <a:rPr lang="es-CL" smtClean="0"/>
              <a:pPr/>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462D236-ACF9-4B58-A87B-91E53DED1D2C}" type="datetimeFigureOut">
              <a:rPr lang="es-CL" smtClean="0"/>
              <a:pPr/>
              <a:t>20-03-2020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1266874-59DB-4E1E-AC19-202CD137A6F1}" type="slidenum">
              <a:rPr lang="es-CL" smtClean="0"/>
              <a:pPr/>
              <a:t>‹Nº›</a:t>
            </a:fld>
            <a:endParaRPr lang="es-C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6462D236-ACF9-4B58-A87B-91E53DED1D2C}" type="datetimeFigureOut">
              <a:rPr lang="es-CL" smtClean="0"/>
              <a:pPr/>
              <a:t>20-03-2020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71266874-59DB-4E1E-AC19-202CD137A6F1}" type="slidenum">
              <a:rPr lang="es-CL" smtClean="0"/>
              <a:pPr/>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462D236-ACF9-4B58-A87B-91E53DED1D2C}" type="datetimeFigureOut">
              <a:rPr lang="es-CL" smtClean="0"/>
              <a:pPr/>
              <a:t>20-03-2020</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71266874-59DB-4E1E-AC19-202CD137A6F1}" type="slidenum">
              <a:rPr lang="es-CL" smtClean="0"/>
              <a:pPr/>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6462D236-ACF9-4B58-A87B-91E53DED1D2C}" type="datetimeFigureOut">
              <a:rPr lang="es-CL" smtClean="0"/>
              <a:pPr/>
              <a:t>20-03-2020</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71266874-59DB-4E1E-AC19-202CD137A6F1}" type="slidenum">
              <a:rPr lang="es-CL" smtClean="0"/>
              <a:pPr/>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462D236-ACF9-4B58-A87B-91E53DED1D2C}" type="datetimeFigureOut">
              <a:rPr lang="es-CL" smtClean="0"/>
              <a:pPr/>
              <a:t>20-03-2020</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71266874-59DB-4E1E-AC19-202CD137A6F1}" type="slidenum">
              <a:rPr lang="es-CL" smtClean="0"/>
              <a:pPr/>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462D236-ACF9-4B58-A87B-91E53DED1D2C}" type="datetimeFigureOut">
              <a:rPr lang="es-CL" smtClean="0"/>
              <a:pPr/>
              <a:t>20-03-2020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71266874-59DB-4E1E-AC19-202CD137A6F1}" type="slidenum">
              <a:rPr lang="es-CL" smtClean="0"/>
              <a:pPr/>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462D236-ACF9-4B58-A87B-91E53DED1D2C}" type="datetimeFigureOut">
              <a:rPr lang="es-CL" smtClean="0"/>
              <a:pPr/>
              <a:t>20-03-2020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71266874-59DB-4E1E-AC19-202CD137A6F1}" type="slidenum">
              <a:rPr lang="es-CL" smtClean="0"/>
              <a:pPr/>
              <a:t>‹Nº›</a:t>
            </a:fld>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62D236-ACF9-4B58-A87B-91E53DED1D2C}" type="datetimeFigureOut">
              <a:rPr lang="es-CL" smtClean="0"/>
              <a:pPr/>
              <a:t>20-03-2020</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266874-59DB-4E1E-AC19-202CD137A6F1}" type="slidenum">
              <a:rPr lang="es-CL" smtClean="0"/>
              <a:pPr/>
              <a:t>‹Nº›</a:t>
            </a:fld>
            <a:endParaRPr lang="es-C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67544" y="260648"/>
            <a:ext cx="8229600" cy="1143000"/>
          </a:xfrm>
        </p:spPr>
        <p:txBody>
          <a:bodyPr>
            <a:normAutofit/>
          </a:bodyPr>
          <a:lstStyle/>
          <a:p>
            <a:pPr lvl="0"/>
            <a:r>
              <a:rPr lang="es-CL" sz="1400" dirty="0" smtClean="0"/>
              <a:t/>
            </a:r>
            <a:br>
              <a:rPr lang="es-CL" sz="1400" dirty="0" smtClean="0"/>
            </a:br>
            <a:r>
              <a:rPr lang="es-CL" sz="1400" dirty="0" smtClean="0"/>
              <a:t>1.</a:t>
            </a:r>
            <a:r>
              <a:rPr lang="es-CL" sz="1400" b="1" u="sng" dirty="0" smtClean="0"/>
              <a:t> MEDIDAS ALTERNATIVAS DE CUMPLIMIENTO DEL CONTRATO DE TRABAJO</a:t>
            </a:r>
            <a:br>
              <a:rPr lang="es-CL" sz="1400" b="1" u="sng" dirty="0" smtClean="0"/>
            </a:br>
            <a:r>
              <a:rPr lang="es-CL" sz="1400" u="sng" dirty="0" smtClean="0"/>
              <a:t>(</a:t>
            </a:r>
            <a:r>
              <a:rPr lang="es-CL" sz="1400" dirty="0" smtClean="0"/>
              <a:t>Ref.  </a:t>
            </a:r>
            <a:r>
              <a:rPr lang="es-CL" sz="1400" dirty="0" smtClean="0"/>
              <a:t>Dictamen Ord. N°1239/05 de 19 de marzo de 2020. DT)</a:t>
            </a:r>
            <a:r>
              <a:rPr lang="es-CL" sz="1800" dirty="0" smtClean="0"/>
              <a:t/>
            </a:r>
            <a:br>
              <a:rPr lang="es-CL" sz="1800" dirty="0" smtClean="0"/>
            </a:br>
            <a:r>
              <a:rPr lang="es-CL" sz="1800" dirty="0" smtClean="0"/>
              <a:t>-</a:t>
            </a:r>
            <a:endParaRPr lang="es-CL" sz="1800" dirty="0"/>
          </a:p>
        </p:txBody>
      </p:sp>
      <p:graphicFrame>
        <p:nvGraphicFramePr>
          <p:cNvPr id="8" name="7 Marcador de contenido"/>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4 Marcador de contenido"/>
          <p:cNvSpPr txBox="1">
            <a:spLocks/>
          </p:cNvSpPr>
          <p:nvPr/>
        </p:nvSpPr>
        <p:spPr>
          <a:xfrm>
            <a:off x="323528" y="16288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CL" sz="32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1026" name="Object 2"/>
          <p:cNvGraphicFramePr>
            <a:graphicFrameLocks noChangeAspect="1"/>
          </p:cNvGraphicFramePr>
          <p:nvPr/>
        </p:nvGraphicFramePr>
        <p:xfrm>
          <a:off x="467545" y="332657"/>
          <a:ext cx="1442492" cy="936104"/>
        </p:xfrm>
        <a:graphic>
          <a:graphicData uri="http://schemas.openxmlformats.org/presentationml/2006/ole">
            <p:oleObj spid="_x0000_s1026" r:id="rId8" imgW="2534004" imgH="1286055" progId="">
              <p:embed/>
            </p:oleObj>
          </a:graphicData>
        </a:graphic>
      </p:graphicFrame>
      <p:graphicFrame>
        <p:nvGraphicFramePr>
          <p:cNvPr id="9" name="Object 2"/>
          <p:cNvGraphicFramePr>
            <a:graphicFrameLocks noChangeAspect="1"/>
          </p:cNvGraphicFramePr>
          <p:nvPr/>
        </p:nvGraphicFramePr>
        <p:xfrm>
          <a:off x="467544" y="332656"/>
          <a:ext cx="1442492" cy="936104"/>
        </p:xfrm>
        <a:graphic>
          <a:graphicData uri="http://schemas.openxmlformats.org/presentationml/2006/ole">
            <p:oleObj spid="_x0000_s1027" r:id="rId9" imgW="2534004" imgH="1286055" progId="">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nvGraphicFramePr>
        <p:xfrm>
          <a:off x="395536" y="188640"/>
          <a:ext cx="1440160" cy="9361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Título"/>
          <p:cNvSpPr>
            <a:spLocks noGrp="1"/>
          </p:cNvSpPr>
          <p:nvPr>
            <p:ph type="title"/>
          </p:nvPr>
        </p:nvSpPr>
        <p:spPr>
          <a:xfrm>
            <a:off x="457200" y="274638"/>
            <a:ext cx="8229600" cy="922114"/>
          </a:xfrm>
        </p:spPr>
        <p:txBody>
          <a:bodyPr>
            <a:normAutofit/>
          </a:bodyPr>
          <a:lstStyle/>
          <a:p>
            <a:r>
              <a:rPr lang="es-CL" sz="1800" b="1" dirty="0" smtClean="0"/>
              <a:t>          2</a:t>
            </a:r>
            <a:r>
              <a:rPr lang="es-CL" sz="1800" b="1" dirty="0" smtClean="0"/>
              <a:t>.- Medidas de cierre y </a:t>
            </a:r>
            <a:r>
              <a:rPr lang="es-CL" sz="1800" b="1" dirty="0" smtClean="0"/>
              <a:t> eventual reducción  remuneraciones</a:t>
            </a:r>
            <a:endParaRPr lang="es-CL" sz="1800" b="1" dirty="0"/>
          </a:p>
        </p:txBody>
      </p:sp>
      <p:graphicFrame>
        <p:nvGraphicFramePr>
          <p:cNvPr id="5" name="4 Marcador de contenido"/>
          <p:cNvGraphicFramePr>
            <a:graphicFrameLocks noGrp="1"/>
          </p:cNvGraphicFramePr>
          <p:nvPr>
            <p:ph idx="1"/>
          </p:nvPr>
        </p:nvGraphicFramePr>
        <p:xfrm>
          <a:off x="467544" y="1268760"/>
          <a:ext cx="8229600" cy="485740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TotalTime>
  <Words>446</Words>
  <Application>Microsoft Office PowerPoint</Application>
  <PresentationFormat>Presentación en pantalla (4:3)</PresentationFormat>
  <Paragraphs>23</Paragraphs>
  <Slides>2</Slides>
  <Notes>0</Notes>
  <HiddenSlides>0</HiddenSlides>
  <MMClips>0</MMClips>
  <ScaleCrop>false</ScaleCrop>
  <HeadingPairs>
    <vt:vector size="6" baseType="variant">
      <vt:variant>
        <vt:lpstr>Tema</vt:lpstr>
      </vt:variant>
      <vt:variant>
        <vt:i4>1</vt:i4>
      </vt:variant>
      <vt:variant>
        <vt:lpstr>Servidores OLE incrustados</vt:lpstr>
      </vt:variant>
      <vt:variant>
        <vt:i4>0</vt:i4>
      </vt:variant>
      <vt:variant>
        <vt:lpstr>Títulos de diapositiva</vt:lpstr>
      </vt:variant>
      <vt:variant>
        <vt:i4>2</vt:i4>
      </vt:variant>
    </vt:vector>
  </HeadingPairs>
  <TitlesOfParts>
    <vt:vector size="3" baseType="lpstr">
      <vt:lpstr>Tema de Office</vt:lpstr>
      <vt:lpstr> 1. MEDIDAS ALTERNATIVAS DE CUMPLIMIENTO DEL CONTRATO DE TRABAJO (Ref.  Dictamen Ord. N°1239/05 de 19 de marzo de 2020. DT) -</vt:lpstr>
      <vt:lpstr>          2.- Medidas de cierre y  eventual reducción  remuneraciones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1. MEDIDAS ALTERNATIVAS DE CUMPLIMIENTO DEL CONTRATO DE TRABAJO (Ref:  Dictamen Ord. N°1239/05 de 19 de marzo de 2020. DT) -</dc:title>
  <dc:creator>fernanda</dc:creator>
  <cp:lastModifiedBy>fernanda</cp:lastModifiedBy>
  <cp:revision>3</cp:revision>
  <dcterms:created xsi:type="dcterms:W3CDTF">2020-03-20T22:35:24Z</dcterms:created>
  <dcterms:modified xsi:type="dcterms:W3CDTF">2020-03-20T23:36:20Z</dcterms:modified>
</cp:coreProperties>
</file>