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9" r:id="rId4"/>
    <p:sldId id="287" r:id="rId5"/>
    <p:sldId id="258" r:id="rId6"/>
    <p:sldId id="267" r:id="rId7"/>
    <p:sldId id="260" r:id="rId8"/>
    <p:sldId id="261" r:id="rId9"/>
    <p:sldId id="262" r:id="rId10"/>
    <p:sldId id="263" r:id="rId11"/>
    <p:sldId id="286" r:id="rId12"/>
    <p:sldId id="270" r:id="rId13"/>
    <p:sldId id="269" r:id="rId14"/>
    <p:sldId id="264" r:id="rId15"/>
    <p:sldId id="271" r:id="rId16"/>
    <p:sldId id="265" r:id="rId17"/>
    <p:sldId id="272" r:id="rId18"/>
    <p:sldId id="273" r:id="rId19"/>
    <p:sldId id="274" r:id="rId20"/>
    <p:sldId id="275" r:id="rId21"/>
    <p:sldId id="276" r:id="rId22"/>
    <p:sldId id="277" r:id="rId23"/>
    <p:sldId id="280" r:id="rId24"/>
    <p:sldId id="281" r:id="rId25"/>
    <p:sldId id="284" r:id="rId26"/>
    <p:sldId id="285" r:id="rId27"/>
    <p:sldId id="282" r:id="rId28"/>
    <p:sldId id="283" r:id="rId29"/>
    <p:sldId id="266" r:id="rId30"/>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CBBF"/>
    <a:srgbClr val="800000"/>
    <a:srgbClr val="F7DB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59" d="100"/>
          <a:sy n="59" d="100"/>
        </p:scale>
        <p:origin x="92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ata10.xml.rels><?xml version="1.0" encoding="UTF-8" standalone="yes"?>
<Relationships xmlns="http://schemas.openxmlformats.org/package/2006/relationships"><Relationship Id="rId1" Type="http://schemas.openxmlformats.org/officeDocument/2006/relationships/image" Target="../media/image2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BF0397-A2F6-446B-84E9-658640903A60}" type="doc">
      <dgm:prSet loTypeId="urn:microsoft.com/office/officeart/2018/2/layout/IconVerticalSolidList" loCatId="icon" qsTypeId="urn:microsoft.com/office/officeart/2005/8/quickstyle/simple1#1" qsCatId="simple" csTypeId="urn:microsoft.com/office/officeart/2018/5/colors/Iconchunking_neutralicontext_colorful1" csCatId="colorful" phldr="1"/>
      <dgm:spPr/>
      <dgm:t>
        <a:bodyPr/>
        <a:lstStyle/>
        <a:p>
          <a:endParaRPr lang="en-US"/>
        </a:p>
      </dgm:t>
    </dgm:pt>
    <dgm:pt modelId="{52CC7C5A-9910-430D-A2AC-022FAFE1AFFF}">
      <dgm:prSet custT="1"/>
      <dgm:spPr/>
      <dgm:t>
        <a:bodyPr/>
        <a:lstStyle/>
        <a:p>
          <a:r>
            <a:rPr lang="es-CL" sz="2400" dirty="0"/>
            <a:t>Cualquier Análisis de Coyuntura debe considerar los factores coyunturales pero también los estructurales (tiempo-duración, peso-influencia sobre realidad, densidad-complejidad en su desmontaje)</a:t>
          </a:r>
          <a:endParaRPr lang="en-US" sz="2400" dirty="0"/>
        </a:p>
      </dgm:t>
    </dgm:pt>
    <dgm:pt modelId="{29653557-35F0-47C3-AA76-B51B6B5DF644}" type="parTrans" cxnId="{B8B91381-F8C0-4DAE-B2D1-0A39FE2A2116}">
      <dgm:prSet/>
      <dgm:spPr/>
      <dgm:t>
        <a:bodyPr/>
        <a:lstStyle/>
        <a:p>
          <a:endParaRPr lang="en-US"/>
        </a:p>
      </dgm:t>
    </dgm:pt>
    <dgm:pt modelId="{1240EDB5-5C2B-468A-A69D-DBE8FDEAA674}" type="sibTrans" cxnId="{B8B91381-F8C0-4DAE-B2D1-0A39FE2A2116}">
      <dgm:prSet/>
      <dgm:spPr/>
      <dgm:t>
        <a:bodyPr/>
        <a:lstStyle/>
        <a:p>
          <a:endParaRPr lang="en-US"/>
        </a:p>
      </dgm:t>
    </dgm:pt>
    <dgm:pt modelId="{EB5BC27B-E9E8-4CA1-94FF-2C7F4159D4E6}">
      <dgm:prSet custT="1"/>
      <dgm:spPr/>
      <dgm:t>
        <a:bodyPr/>
        <a:lstStyle/>
        <a:p>
          <a:pPr>
            <a:lnSpc>
              <a:spcPct val="100000"/>
            </a:lnSpc>
          </a:pPr>
          <a:r>
            <a:rPr lang="es-CL" sz="2400" dirty="0"/>
            <a:t>Nos marcan datos globales como la crisis climática, la disrupción tecnológica, el quiebre en las reservas de recursos naturales, la sobrepoblación, el fin del multilateralismo y el reordenamiento de los poderes en los gobiernos centrales.</a:t>
          </a:r>
          <a:endParaRPr lang="en-US" sz="2400" dirty="0"/>
        </a:p>
      </dgm:t>
    </dgm:pt>
    <dgm:pt modelId="{BE6C5FC7-DB48-4D9F-A2F9-189C1A7812BB}" type="parTrans" cxnId="{ECC6F4B2-BA64-491C-B91B-4DD0A1C532F7}">
      <dgm:prSet/>
      <dgm:spPr/>
      <dgm:t>
        <a:bodyPr/>
        <a:lstStyle/>
        <a:p>
          <a:endParaRPr lang="en-US"/>
        </a:p>
      </dgm:t>
    </dgm:pt>
    <dgm:pt modelId="{16043713-E1D1-40EF-AB32-FE24DEB99562}" type="sibTrans" cxnId="{ECC6F4B2-BA64-491C-B91B-4DD0A1C532F7}">
      <dgm:prSet/>
      <dgm:spPr/>
      <dgm:t>
        <a:bodyPr/>
        <a:lstStyle/>
        <a:p>
          <a:endParaRPr lang="en-US"/>
        </a:p>
      </dgm:t>
    </dgm:pt>
    <dgm:pt modelId="{25EFA076-56F2-4A79-831D-B9020B2FE45C}" type="pres">
      <dgm:prSet presAssocID="{24BF0397-A2F6-446B-84E9-658640903A60}" presName="root" presStyleCnt="0">
        <dgm:presLayoutVars>
          <dgm:dir/>
          <dgm:resizeHandles val="exact"/>
        </dgm:presLayoutVars>
      </dgm:prSet>
      <dgm:spPr/>
    </dgm:pt>
    <dgm:pt modelId="{CC61008C-C110-470F-A635-6C20E1F60CFF}" type="pres">
      <dgm:prSet presAssocID="{52CC7C5A-9910-430D-A2AC-022FAFE1AFFF}" presName="compNode" presStyleCnt="0"/>
      <dgm:spPr/>
    </dgm:pt>
    <dgm:pt modelId="{F40E3EF7-0A2E-406D-AF5F-B8C03AF539FE}" type="pres">
      <dgm:prSet presAssocID="{52CC7C5A-9910-430D-A2AC-022FAFE1AFFF}" presName="bgRect" presStyleLbl="bgShp" presStyleIdx="0" presStyleCnt="2"/>
      <dgm:spPr/>
    </dgm:pt>
    <dgm:pt modelId="{A20E7B29-1E81-4BFA-A7C1-62C0CE42F5AA}" type="pres">
      <dgm:prSet presAssocID="{52CC7C5A-9910-430D-A2AC-022FAFE1AFF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xcavadora"/>
        </a:ext>
      </dgm:extLst>
    </dgm:pt>
    <dgm:pt modelId="{32168222-1A51-4D11-9426-28B009138219}" type="pres">
      <dgm:prSet presAssocID="{52CC7C5A-9910-430D-A2AC-022FAFE1AFFF}" presName="spaceRect" presStyleCnt="0"/>
      <dgm:spPr/>
    </dgm:pt>
    <dgm:pt modelId="{98730E46-5D7A-4E5C-AFE2-6248C5235F57}" type="pres">
      <dgm:prSet presAssocID="{52CC7C5A-9910-430D-A2AC-022FAFE1AFFF}" presName="parTx" presStyleLbl="revTx" presStyleIdx="0" presStyleCnt="2">
        <dgm:presLayoutVars>
          <dgm:chMax val="0"/>
          <dgm:chPref val="0"/>
        </dgm:presLayoutVars>
      </dgm:prSet>
      <dgm:spPr/>
    </dgm:pt>
    <dgm:pt modelId="{1B962535-42C8-42B7-AA67-AC3650E224DB}" type="pres">
      <dgm:prSet presAssocID="{1240EDB5-5C2B-468A-A69D-DBE8FDEAA674}" presName="sibTrans" presStyleCnt="0"/>
      <dgm:spPr/>
    </dgm:pt>
    <dgm:pt modelId="{D383F35B-9554-4546-85AB-E1EF93989950}" type="pres">
      <dgm:prSet presAssocID="{EB5BC27B-E9E8-4CA1-94FF-2C7F4159D4E6}" presName="compNode" presStyleCnt="0"/>
      <dgm:spPr/>
    </dgm:pt>
    <dgm:pt modelId="{5759B78E-C5FB-4ACA-8E5A-7FDF0379BD04}" type="pres">
      <dgm:prSet presAssocID="{EB5BC27B-E9E8-4CA1-94FF-2C7F4159D4E6}" presName="bgRect" presStyleLbl="bgShp" presStyleIdx="1" presStyleCnt="2"/>
      <dgm:spPr/>
    </dgm:pt>
    <dgm:pt modelId="{6A9EF6A5-188F-48A4-8A56-31FBBD97FF99}" type="pres">
      <dgm:prSet presAssocID="{EB5BC27B-E9E8-4CA1-94FF-2C7F4159D4E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lámpagos"/>
        </a:ext>
      </dgm:extLst>
    </dgm:pt>
    <dgm:pt modelId="{BE5A46C7-EA64-40B1-AB5F-B2802D12F580}" type="pres">
      <dgm:prSet presAssocID="{EB5BC27B-E9E8-4CA1-94FF-2C7F4159D4E6}" presName="spaceRect" presStyleCnt="0"/>
      <dgm:spPr/>
    </dgm:pt>
    <dgm:pt modelId="{A0DE04A7-EDF2-40F9-968A-45680A748EC7}" type="pres">
      <dgm:prSet presAssocID="{EB5BC27B-E9E8-4CA1-94FF-2C7F4159D4E6}" presName="parTx" presStyleLbl="revTx" presStyleIdx="1" presStyleCnt="2">
        <dgm:presLayoutVars>
          <dgm:chMax val="0"/>
          <dgm:chPref val="0"/>
        </dgm:presLayoutVars>
      </dgm:prSet>
      <dgm:spPr/>
    </dgm:pt>
  </dgm:ptLst>
  <dgm:cxnLst>
    <dgm:cxn modelId="{B8B91381-F8C0-4DAE-B2D1-0A39FE2A2116}" srcId="{24BF0397-A2F6-446B-84E9-658640903A60}" destId="{52CC7C5A-9910-430D-A2AC-022FAFE1AFFF}" srcOrd="0" destOrd="0" parTransId="{29653557-35F0-47C3-AA76-B51B6B5DF644}" sibTransId="{1240EDB5-5C2B-468A-A69D-DBE8FDEAA674}"/>
    <dgm:cxn modelId="{4BC6BBA2-2E54-4071-A56E-C32230257072}" type="presOf" srcId="{24BF0397-A2F6-446B-84E9-658640903A60}" destId="{25EFA076-56F2-4A79-831D-B9020B2FE45C}" srcOrd="0" destOrd="0" presId="urn:microsoft.com/office/officeart/2018/2/layout/IconVerticalSolidList"/>
    <dgm:cxn modelId="{ECC6F4B2-BA64-491C-B91B-4DD0A1C532F7}" srcId="{24BF0397-A2F6-446B-84E9-658640903A60}" destId="{EB5BC27B-E9E8-4CA1-94FF-2C7F4159D4E6}" srcOrd="1" destOrd="0" parTransId="{BE6C5FC7-DB48-4D9F-A2F9-189C1A7812BB}" sibTransId="{16043713-E1D1-40EF-AB32-FE24DEB99562}"/>
    <dgm:cxn modelId="{35D683C7-C0E2-4DC0-A1C8-85891AB028C8}" type="presOf" srcId="{EB5BC27B-E9E8-4CA1-94FF-2C7F4159D4E6}" destId="{A0DE04A7-EDF2-40F9-968A-45680A748EC7}" srcOrd="0" destOrd="0" presId="urn:microsoft.com/office/officeart/2018/2/layout/IconVerticalSolidList"/>
    <dgm:cxn modelId="{3D507BEB-4A7B-4A70-A9DE-DC68918C6B08}" type="presOf" srcId="{52CC7C5A-9910-430D-A2AC-022FAFE1AFFF}" destId="{98730E46-5D7A-4E5C-AFE2-6248C5235F57}" srcOrd="0" destOrd="0" presId="urn:microsoft.com/office/officeart/2018/2/layout/IconVerticalSolidList"/>
    <dgm:cxn modelId="{2D44307A-3766-4EC2-A669-62EBE9DB1CBD}" type="presParOf" srcId="{25EFA076-56F2-4A79-831D-B9020B2FE45C}" destId="{CC61008C-C110-470F-A635-6C20E1F60CFF}" srcOrd="0" destOrd="0" presId="urn:microsoft.com/office/officeart/2018/2/layout/IconVerticalSolidList"/>
    <dgm:cxn modelId="{60325D07-5761-4728-948B-3694A093077B}" type="presParOf" srcId="{CC61008C-C110-470F-A635-6C20E1F60CFF}" destId="{F40E3EF7-0A2E-406D-AF5F-B8C03AF539FE}" srcOrd="0" destOrd="0" presId="urn:microsoft.com/office/officeart/2018/2/layout/IconVerticalSolidList"/>
    <dgm:cxn modelId="{823FA70B-54DD-461D-BE94-77510D7EB9F9}" type="presParOf" srcId="{CC61008C-C110-470F-A635-6C20E1F60CFF}" destId="{A20E7B29-1E81-4BFA-A7C1-62C0CE42F5AA}" srcOrd="1" destOrd="0" presId="urn:microsoft.com/office/officeart/2018/2/layout/IconVerticalSolidList"/>
    <dgm:cxn modelId="{6FB7614E-8645-4488-91F9-7FC9A0C31BF5}" type="presParOf" srcId="{CC61008C-C110-470F-A635-6C20E1F60CFF}" destId="{32168222-1A51-4D11-9426-28B009138219}" srcOrd="2" destOrd="0" presId="urn:microsoft.com/office/officeart/2018/2/layout/IconVerticalSolidList"/>
    <dgm:cxn modelId="{44433D74-812A-48E6-84D9-AEC27AA53CBE}" type="presParOf" srcId="{CC61008C-C110-470F-A635-6C20E1F60CFF}" destId="{98730E46-5D7A-4E5C-AFE2-6248C5235F57}" srcOrd="3" destOrd="0" presId="urn:microsoft.com/office/officeart/2018/2/layout/IconVerticalSolidList"/>
    <dgm:cxn modelId="{12C0A318-2936-4B59-9E0A-76284838FF8F}" type="presParOf" srcId="{25EFA076-56F2-4A79-831D-B9020B2FE45C}" destId="{1B962535-42C8-42B7-AA67-AC3650E224DB}" srcOrd="1" destOrd="0" presId="urn:microsoft.com/office/officeart/2018/2/layout/IconVerticalSolidList"/>
    <dgm:cxn modelId="{F07A0DCA-F994-4961-92AB-27AE04D9031E}" type="presParOf" srcId="{25EFA076-56F2-4A79-831D-B9020B2FE45C}" destId="{D383F35B-9554-4546-85AB-E1EF93989950}" srcOrd="2" destOrd="0" presId="urn:microsoft.com/office/officeart/2018/2/layout/IconVerticalSolidList"/>
    <dgm:cxn modelId="{E9A9B5F5-BAD4-49CE-AE33-7C6DC6B164A4}" type="presParOf" srcId="{D383F35B-9554-4546-85AB-E1EF93989950}" destId="{5759B78E-C5FB-4ACA-8E5A-7FDF0379BD04}" srcOrd="0" destOrd="0" presId="urn:microsoft.com/office/officeart/2018/2/layout/IconVerticalSolidList"/>
    <dgm:cxn modelId="{1C3DFAEC-DF21-4834-A8A7-52C2B42FFB60}" type="presParOf" srcId="{D383F35B-9554-4546-85AB-E1EF93989950}" destId="{6A9EF6A5-188F-48A4-8A56-31FBBD97FF99}" srcOrd="1" destOrd="0" presId="urn:microsoft.com/office/officeart/2018/2/layout/IconVerticalSolidList"/>
    <dgm:cxn modelId="{33360EDD-782B-474D-9C1D-F06BC9F7FCDD}" type="presParOf" srcId="{D383F35B-9554-4546-85AB-E1EF93989950}" destId="{BE5A46C7-EA64-40B1-AB5F-B2802D12F580}" srcOrd="2" destOrd="0" presId="urn:microsoft.com/office/officeart/2018/2/layout/IconVerticalSolidList"/>
    <dgm:cxn modelId="{8C3701E6-1E81-413E-9890-65D8D1A4A49C}" type="presParOf" srcId="{D383F35B-9554-4546-85AB-E1EF93989950}" destId="{A0DE04A7-EDF2-40F9-968A-45680A748EC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3DF962-82AA-482B-82F9-CCFEAFB8D0F1}" type="doc">
      <dgm:prSet loTypeId="urn:microsoft.com/office/officeart/2005/8/layout/vList2" loCatId="list" qsTypeId="urn:microsoft.com/office/officeart/2005/8/quickstyle/simple1#2" qsCatId="simple" csTypeId="urn:microsoft.com/office/officeart/2005/8/colors/colorful2#1" csCatId="colorful" phldr="1"/>
      <dgm:spPr/>
      <dgm:t>
        <a:bodyPr/>
        <a:lstStyle/>
        <a:p>
          <a:endParaRPr lang="en-US"/>
        </a:p>
      </dgm:t>
    </dgm:pt>
    <dgm:pt modelId="{B4EA62A7-802D-485D-BE57-891DDC9804C2}">
      <dgm:prSet/>
      <dgm:spPr/>
      <dgm:t>
        <a:bodyPr/>
        <a:lstStyle/>
        <a:p>
          <a:r>
            <a:rPr lang="es-CL" dirty="0"/>
            <a:t>Chile tiene un modelo de organización social neoliberal en un mundo en que, después de la crisis petrolera del 73, el capitalismo busca reconstruirse, adaptarse, perdurar y maximizar ganancias. </a:t>
          </a:r>
          <a:endParaRPr lang="en-US" dirty="0"/>
        </a:p>
      </dgm:t>
    </dgm:pt>
    <dgm:pt modelId="{A730F1F8-05C8-4E06-B47B-E8EBC68CD779}" type="parTrans" cxnId="{E703854D-37E4-489C-AD6C-2D3DC83CA216}">
      <dgm:prSet/>
      <dgm:spPr/>
      <dgm:t>
        <a:bodyPr/>
        <a:lstStyle/>
        <a:p>
          <a:endParaRPr lang="en-US"/>
        </a:p>
      </dgm:t>
    </dgm:pt>
    <dgm:pt modelId="{2532CA4C-52B2-47B2-B193-0D19E0BA46D7}" type="sibTrans" cxnId="{E703854D-37E4-489C-AD6C-2D3DC83CA216}">
      <dgm:prSet/>
      <dgm:spPr/>
      <dgm:t>
        <a:bodyPr/>
        <a:lstStyle/>
        <a:p>
          <a:endParaRPr lang="en-US"/>
        </a:p>
      </dgm:t>
    </dgm:pt>
    <dgm:pt modelId="{2CFF4A26-BF7E-4CED-8A3F-D03D30427440}">
      <dgm:prSet/>
      <dgm:spPr/>
      <dgm:t>
        <a:bodyPr/>
        <a:lstStyle/>
        <a:p>
          <a:r>
            <a:rPr lang="es-CL" dirty="0"/>
            <a:t>Las ultraderechas, en distintas partes del mundo, son las herramientas políticas de esta transformación. </a:t>
          </a:r>
        </a:p>
        <a:p>
          <a:r>
            <a:rPr lang="es-CL" dirty="0"/>
            <a:t>Para evaluar una coyuntura electoral precisa, como la chilena que parte este diciembre 2025, se requieren series largas de números y no declarar de inmediato un cambio cultural.</a:t>
          </a:r>
          <a:endParaRPr lang="en-US" dirty="0"/>
        </a:p>
      </dgm:t>
    </dgm:pt>
    <dgm:pt modelId="{2EFA978C-FFA7-4C12-92CC-AE392E3785DC}" type="parTrans" cxnId="{1FE36772-B637-42EB-9E7D-F45EA72D88F7}">
      <dgm:prSet/>
      <dgm:spPr/>
      <dgm:t>
        <a:bodyPr/>
        <a:lstStyle/>
        <a:p>
          <a:endParaRPr lang="en-US"/>
        </a:p>
      </dgm:t>
    </dgm:pt>
    <dgm:pt modelId="{98B3CC43-71E7-4EFB-A0E3-DEBABBF0A5F0}" type="sibTrans" cxnId="{1FE36772-B637-42EB-9E7D-F45EA72D88F7}">
      <dgm:prSet/>
      <dgm:spPr/>
      <dgm:t>
        <a:bodyPr/>
        <a:lstStyle/>
        <a:p>
          <a:endParaRPr lang="en-US"/>
        </a:p>
      </dgm:t>
    </dgm:pt>
    <dgm:pt modelId="{2B2060D1-BB8C-46E8-91E9-C276A20E81A3}" type="pres">
      <dgm:prSet presAssocID="{813DF962-82AA-482B-82F9-CCFEAFB8D0F1}" presName="linear" presStyleCnt="0">
        <dgm:presLayoutVars>
          <dgm:animLvl val="lvl"/>
          <dgm:resizeHandles val="exact"/>
        </dgm:presLayoutVars>
      </dgm:prSet>
      <dgm:spPr/>
    </dgm:pt>
    <dgm:pt modelId="{6A443170-3B4B-48C5-A3F6-D6AE737B9C53}" type="pres">
      <dgm:prSet presAssocID="{B4EA62A7-802D-485D-BE57-891DDC9804C2}" presName="parentText" presStyleLbl="node1" presStyleIdx="0" presStyleCnt="2">
        <dgm:presLayoutVars>
          <dgm:chMax val="0"/>
          <dgm:bulletEnabled val="1"/>
        </dgm:presLayoutVars>
      </dgm:prSet>
      <dgm:spPr/>
    </dgm:pt>
    <dgm:pt modelId="{EC6644FD-76E8-48DC-8979-D7F2BBB5C0C1}" type="pres">
      <dgm:prSet presAssocID="{2532CA4C-52B2-47B2-B193-0D19E0BA46D7}" presName="spacer" presStyleCnt="0"/>
      <dgm:spPr/>
    </dgm:pt>
    <dgm:pt modelId="{D548AD5E-BA12-4ACD-9D98-4D2D5D77FB03}" type="pres">
      <dgm:prSet presAssocID="{2CFF4A26-BF7E-4CED-8A3F-D03D30427440}" presName="parentText" presStyleLbl="node1" presStyleIdx="1" presStyleCnt="2">
        <dgm:presLayoutVars>
          <dgm:chMax val="0"/>
          <dgm:bulletEnabled val="1"/>
        </dgm:presLayoutVars>
      </dgm:prSet>
      <dgm:spPr/>
    </dgm:pt>
  </dgm:ptLst>
  <dgm:cxnLst>
    <dgm:cxn modelId="{E703854D-37E4-489C-AD6C-2D3DC83CA216}" srcId="{813DF962-82AA-482B-82F9-CCFEAFB8D0F1}" destId="{B4EA62A7-802D-485D-BE57-891DDC9804C2}" srcOrd="0" destOrd="0" parTransId="{A730F1F8-05C8-4E06-B47B-E8EBC68CD779}" sibTransId="{2532CA4C-52B2-47B2-B193-0D19E0BA46D7}"/>
    <dgm:cxn modelId="{B6EAE370-FC0C-4BD0-B9E7-BC54A76ABF80}" type="presOf" srcId="{B4EA62A7-802D-485D-BE57-891DDC9804C2}" destId="{6A443170-3B4B-48C5-A3F6-D6AE737B9C53}" srcOrd="0" destOrd="0" presId="urn:microsoft.com/office/officeart/2005/8/layout/vList2"/>
    <dgm:cxn modelId="{1FE36772-B637-42EB-9E7D-F45EA72D88F7}" srcId="{813DF962-82AA-482B-82F9-CCFEAFB8D0F1}" destId="{2CFF4A26-BF7E-4CED-8A3F-D03D30427440}" srcOrd="1" destOrd="0" parTransId="{2EFA978C-FFA7-4C12-92CC-AE392E3785DC}" sibTransId="{98B3CC43-71E7-4EFB-A0E3-DEBABBF0A5F0}"/>
    <dgm:cxn modelId="{61C2DBCF-A597-4D48-B4BF-D7B0AD4118E5}" type="presOf" srcId="{813DF962-82AA-482B-82F9-CCFEAFB8D0F1}" destId="{2B2060D1-BB8C-46E8-91E9-C276A20E81A3}" srcOrd="0" destOrd="0" presId="urn:microsoft.com/office/officeart/2005/8/layout/vList2"/>
    <dgm:cxn modelId="{830EB0F4-4A64-4BAA-AE1D-DEF304E109D7}" type="presOf" srcId="{2CFF4A26-BF7E-4CED-8A3F-D03D30427440}" destId="{D548AD5E-BA12-4ACD-9D98-4D2D5D77FB03}" srcOrd="0" destOrd="0" presId="urn:microsoft.com/office/officeart/2005/8/layout/vList2"/>
    <dgm:cxn modelId="{8BCDA132-C621-4BC0-AD17-9A2068266292}" type="presParOf" srcId="{2B2060D1-BB8C-46E8-91E9-C276A20E81A3}" destId="{6A443170-3B4B-48C5-A3F6-D6AE737B9C53}" srcOrd="0" destOrd="0" presId="urn:microsoft.com/office/officeart/2005/8/layout/vList2"/>
    <dgm:cxn modelId="{1A058451-28E4-4A5D-93F8-276D8A554A07}" type="presParOf" srcId="{2B2060D1-BB8C-46E8-91E9-C276A20E81A3}" destId="{EC6644FD-76E8-48DC-8979-D7F2BBB5C0C1}" srcOrd="1" destOrd="0" presId="urn:microsoft.com/office/officeart/2005/8/layout/vList2"/>
    <dgm:cxn modelId="{A01BCBFC-90E3-4C85-B4E1-94B50F7F827C}" type="presParOf" srcId="{2B2060D1-BB8C-46E8-91E9-C276A20E81A3}" destId="{D548AD5E-BA12-4ACD-9D98-4D2D5D77FB0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3DF962-82AA-482B-82F9-CCFEAFB8D0F1}" type="doc">
      <dgm:prSet loTypeId="urn:microsoft.com/office/officeart/2005/8/layout/vList2" loCatId="list" qsTypeId="urn:microsoft.com/office/officeart/2005/8/quickstyle/simple1#3" qsCatId="simple" csTypeId="urn:microsoft.com/office/officeart/2005/8/colors/colorful2#2" csCatId="colorful" phldr="1"/>
      <dgm:spPr/>
      <dgm:t>
        <a:bodyPr/>
        <a:lstStyle/>
        <a:p>
          <a:endParaRPr lang="en-US"/>
        </a:p>
      </dgm:t>
    </dgm:pt>
    <dgm:pt modelId="{B4EA62A7-802D-485D-BE57-891DDC9804C2}">
      <dgm:prSet/>
      <dgm:spPr/>
      <dgm:t>
        <a:bodyPr/>
        <a:lstStyle/>
        <a:p>
          <a:r>
            <a:rPr lang="en-US" dirty="0"/>
            <a:t>De Sun Tzu; Si </a:t>
          </a:r>
          <a:r>
            <a:rPr lang="en-US" dirty="0" err="1"/>
            <a:t>conoces</a:t>
          </a:r>
          <a:r>
            <a:rPr lang="en-US" dirty="0"/>
            <a:t> a </a:t>
          </a:r>
          <a:r>
            <a:rPr lang="en-US" dirty="0" err="1"/>
            <a:t>tu</a:t>
          </a:r>
          <a:r>
            <a:rPr lang="en-US" dirty="0"/>
            <a:t> </a:t>
          </a:r>
          <a:r>
            <a:rPr lang="en-US" dirty="0" err="1"/>
            <a:t>enemigo</a:t>
          </a:r>
          <a:r>
            <a:rPr lang="en-US" dirty="0"/>
            <a:t> y </a:t>
          </a:r>
          <a:r>
            <a:rPr lang="en-US" dirty="0" err="1"/>
            <a:t>te</a:t>
          </a:r>
          <a:r>
            <a:rPr lang="en-US" dirty="0"/>
            <a:t> </a:t>
          </a:r>
          <a:r>
            <a:rPr lang="en-US" dirty="0" err="1"/>
            <a:t>conoces</a:t>
          </a:r>
          <a:r>
            <a:rPr lang="en-US" dirty="0"/>
            <a:t> a </a:t>
          </a:r>
          <a:r>
            <a:rPr lang="en-US" dirty="0" err="1"/>
            <a:t>ti</a:t>
          </a:r>
          <a:r>
            <a:rPr lang="en-US" dirty="0"/>
            <a:t> </a:t>
          </a:r>
          <a:r>
            <a:rPr lang="en-US" dirty="0" err="1"/>
            <a:t>mismo</a:t>
          </a:r>
          <a:r>
            <a:rPr lang="en-US" dirty="0"/>
            <a:t> no </a:t>
          </a:r>
          <a:r>
            <a:rPr lang="en-US" dirty="0" err="1"/>
            <a:t>debes</a:t>
          </a:r>
          <a:r>
            <a:rPr lang="en-US" dirty="0"/>
            <a:t> </a:t>
          </a:r>
          <a:r>
            <a:rPr lang="en-US" dirty="0" err="1"/>
            <a:t>temer</a:t>
          </a:r>
          <a:r>
            <a:rPr lang="en-US" dirty="0"/>
            <a:t> el </a:t>
          </a:r>
          <a:r>
            <a:rPr lang="en-US" dirty="0" err="1"/>
            <a:t>resultado</a:t>
          </a:r>
          <a:r>
            <a:rPr lang="en-US" dirty="0"/>
            <a:t> de </a:t>
          </a:r>
          <a:r>
            <a:rPr lang="en-US" dirty="0" err="1"/>
            <a:t>cien</a:t>
          </a:r>
          <a:r>
            <a:rPr lang="en-US" dirty="0"/>
            <a:t> </a:t>
          </a:r>
          <a:r>
            <a:rPr lang="en-US" dirty="0" err="1"/>
            <a:t>batallas</a:t>
          </a:r>
          <a:r>
            <a:rPr lang="en-US" dirty="0"/>
            <a:t>.</a:t>
          </a:r>
        </a:p>
        <a:p>
          <a:r>
            <a:rPr lang="en-US" dirty="0"/>
            <a:t>Primero </a:t>
          </a:r>
          <a:r>
            <a:rPr lang="en-US" dirty="0" err="1"/>
            <a:t>atacar</a:t>
          </a:r>
          <a:r>
            <a:rPr lang="en-US" dirty="0"/>
            <a:t> las </a:t>
          </a:r>
          <a:r>
            <a:rPr lang="en-US" dirty="0" err="1"/>
            <a:t>estrategias</a:t>
          </a:r>
          <a:r>
            <a:rPr lang="en-US" dirty="0"/>
            <a:t>, luego </a:t>
          </a:r>
          <a:r>
            <a:rPr lang="en-US" dirty="0" err="1"/>
            <a:t>atacar</a:t>
          </a:r>
          <a:r>
            <a:rPr lang="en-US" dirty="0"/>
            <a:t> las </a:t>
          </a:r>
          <a:r>
            <a:rPr lang="en-US" dirty="0" err="1"/>
            <a:t>alianzas</a:t>
          </a:r>
          <a:r>
            <a:rPr lang="en-US" dirty="0"/>
            <a:t> y solo al final </a:t>
          </a:r>
          <a:r>
            <a:rPr lang="en-US" dirty="0" err="1"/>
            <a:t>atacar</a:t>
          </a:r>
          <a:r>
            <a:rPr lang="en-US" dirty="0"/>
            <a:t> las </a:t>
          </a:r>
          <a:r>
            <a:rPr lang="en-US" dirty="0" err="1"/>
            <a:t>fortalezas</a:t>
          </a:r>
          <a:r>
            <a:rPr lang="en-US" dirty="0"/>
            <a:t> del </a:t>
          </a:r>
          <a:r>
            <a:rPr lang="en-US" dirty="0" err="1"/>
            <a:t>enemigo</a:t>
          </a:r>
          <a:endParaRPr lang="en-US" dirty="0"/>
        </a:p>
      </dgm:t>
    </dgm:pt>
    <dgm:pt modelId="{A730F1F8-05C8-4E06-B47B-E8EBC68CD779}" type="parTrans" cxnId="{E703854D-37E4-489C-AD6C-2D3DC83CA216}">
      <dgm:prSet/>
      <dgm:spPr/>
      <dgm:t>
        <a:bodyPr/>
        <a:lstStyle/>
        <a:p>
          <a:endParaRPr lang="en-US"/>
        </a:p>
      </dgm:t>
    </dgm:pt>
    <dgm:pt modelId="{2532CA4C-52B2-47B2-B193-0D19E0BA46D7}" type="sibTrans" cxnId="{E703854D-37E4-489C-AD6C-2D3DC83CA216}">
      <dgm:prSet/>
      <dgm:spPr/>
      <dgm:t>
        <a:bodyPr/>
        <a:lstStyle/>
        <a:p>
          <a:endParaRPr lang="en-US"/>
        </a:p>
      </dgm:t>
    </dgm:pt>
    <dgm:pt modelId="{2CFF4A26-BF7E-4CED-8A3F-D03D30427440}">
      <dgm:prSet/>
      <dgm:spPr/>
      <dgm:t>
        <a:bodyPr/>
        <a:lstStyle/>
        <a:p>
          <a:r>
            <a:rPr lang="en-US" dirty="0"/>
            <a:t>I.R.A. – </a:t>
          </a:r>
          <a:r>
            <a:rPr lang="en-US" dirty="0" err="1"/>
            <a:t>Impedir</a:t>
          </a:r>
          <a:r>
            <a:rPr lang="en-US" dirty="0"/>
            <a:t> – </a:t>
          </a:r>
          <a:r>
            <a:rPr lang="en-US" dirty="0" err="1"/>
            <a:t>Retardar</a:t>
          </a:r>
          <a:r>
            <a:rPr lang="en-US" dirty="0"/>
            <a:t> - </a:t>
          </a:r>
          <a:r>
            <a:rPr lang="en-US" dirty="0" err="1"/>
            <a:t>Alterar</a:t>
          </a:r>
          <a:endParaRPr lang="en-US" dirty="0"/>
        </a:p>
      </dgm:t>
    </dgm:pt>
    <dgm:pt modelId="{2EFA978C-FFA7-4C12-92CC-AE392E3785DC}" type="parTrans" cxnId="{1FE36772-B637-42EB-9E7D-F45EA72D88F7}">
      <dgm:prSet/>
      <dgm:spPr/>
      <dgm:t>
        <a:bodyPr/>
        <a:lstStyle/>
        <a:p>
          <a:endParaRPr lang="en-US"/>
        </a:p>
      </dgm:t>
    </dgm:pt>
    <dgm:pt modelId="{98B3CC43-71E7-4EFB-A0E3-DEBABBF0A5F0}" type="sibTrans" cxnId="{1FE36772-B637-42EB-9E7D-F45EA72D88F7}">
      <dgm:prSet/>
      <dgm:spPr/>
      <dgm:t>
        <a:bodyPr/>
        <a:lstStyle/>
        <a:p>
          <a:endParaRPr lang="en-US"/>
        </a:p>
      </dgm:t>
    </dgm:pt>
    <dgm:pt modelId="{2B2060D1-BB8C-46E8-91E9-C276A20E81A3}" type="pres">
      <dgm:prSet presAssocID="{813DF962-82AA-482B-82F9-CCFEAFB8D0F1}" presName="linear" presStyleCnt="0">
        <dgm:presLayoutVars>
          <dgm:animLvl val="lvl"/>
          <dgm:resizeHandles val="exact"/>
        </dgm:presLayoutVars>
      </dgm:prSet>
      <dgm:spPr/>
    </dgm:pt>
    <dgm:pt modelId="{6A443170-3B4B-48C5-A3F6-D6AE737B9C53}" type="pres">
      <dgm:prSet presAssocID="{B4EA62A7-802D-485D-BE57-891DDC9804C2}" presName="parentText" presStyleLbl="node1" presStyleIdx="0" presStyleCnt="2">
        <dgm:presLayoutVars>
          <dgm:chMax val="0"/>
          <dgm:bulletEnabled val="1"/>
        </dgm:presLayoutVars>
      </dgm:prSet>
      <dgm:spPr/>
    </dgm:pt>
    <dgm:pt modelId="{EC6644FD-76E8-48DC-8979-D7F2BBB5C0C1}" type="pres">
      <dgm:prSet presAssocID="{2532CA4C-52B2-47B2-B193-0D19E0BA46D7}" presName="spacer" presStyleCnt="0"/>
      <dgm:spPr/>
    </dgm:pt>
    <dgm:pt modelId="{D548AD5E-BA12-4ACD-9D98-4D2D5D77FB03}" type="pres">
      <dgm:prSet presAssocID="{2CFF4A26-BF7E-4CED-8A3F-D03D30427440}" presName="parentText" presStyleLbl="node1" presStyleIdx="1" presStyleCnt="2" custLinFactNeighborX="264" custLinFactNeighborY="17306">
        <dgm:presLayoutVars>
          <dgm:chMax val="0"/>
          <dgm:bulletEnabled val="1"/>
        </dgm:presLayoutVars>
      </dgm:prSet>
      <dgm:spPr/>
    </dgm:pt>
  </dgm:ptLst>
  <dgm:cxnLst>
    <dgm:cxn modelId="{E703854D-37E4-489C-AD6C-2D3DC83CA216}" srcId="{813DF962-82AA-482B-82F9-CCFEAFB8D0F1}" destId="{B4EA62A7-802D-485D-BE57-891DDC9804C2}" srcOrd="0" destOrd="0" parTransId="{A730F1F8-05C8-4E06-B47B-E8EBC68CD779}" sibTransId="{2532CA4C-52B2-47B2-B193-0D19E0BA46D7}"/>
    <dgm:cxn modelId="{B6EAE370-FC0C-4BD0-B9E7-BC54A76ABF80}" type="presOf" srcId="{B4EA62A7-802D-485D-BE57-891DDC9804C2}" destId="{6A443170-3B4B-48C5-A3F6-D6AE737B9C53}" srcOrd="0" destOrd="0" presId="urn:microsoft.com/office/officeart/2005/8/layout/vList2"/>
    <dgm:cxn modelId="{1FE36772-B637-42EB-9E7D-F45EA72D88F7}" srcId="{813DF962-82AA-482B-82F9-CCFEAFB8D0F1}" destId="{2CFF4A26-BF7E-4CED-8A3F-D03D30427440}" srcOrd="1" destOrd="0" parTransId="{2EFA978C-FFA7-4C12-92CC-AE392E3785DC}" sibTransId="{98B3CC43-71E7-4EFB-A0E3-DEBABBF0A5F0}"/>
    <dgm:cxn modelId="{61C2DBCF-A597-4D48-B4BF-D7B0AD4118E5}" type="presOf" srcId="{813DF962-82AA-482B-82F9-CCFEAFB8D0F1}" destId="{2B2060D1-BB8C-46E8-91E9-C276A20E81A3}" srcOrd="0" destOrd="0" presId="urn:microsoft.com/office/officeart/2005/8/layout/vList2"/>
    <dgm:cxn modelId="{830EB0F4-4A64-4BAA-AE1D-DEF304E109D7}" type="presOf" srcId="{2CFF4A26-BF7E-4CED-8A3F-D03D30427440}" destId="{D548AD5E-BA12-4ACD-9D98-4D2D5D77FB03}" srcOrd="0" destOrd="0" presId="urn:microsoft.com/office/officeart/2005/8/layout/vList2"/>
    <dgm:cxn modelId="{8BCDA132-C621-4BC0-AD17-9A2068266292}" type="presParOf" srcId="{2B2060D1-BB8C-46E8-91E9-C276A20E81A3}" destId="{6A443170-3B4B-48C5-A3F6-D6AE737B9C53}" srcOrd="0" destOrd="0" presId="urn:microsoft.com/office/officeart/2005/8/layout/vList2"/>
    <dgm:cxn modelId="{1A058451-28E4-4A5D-93F8-276D8A554A07}" type="presParOf" srcId="{2B2060D1-BB8C-46E8-91E9-C276A20E81A3}" destId="{EC6644FD-76E8-48DC-8979-D7F2BBB5C0C1}" srcOrd="1" destOrd="0" presId="urn:microsoft.com/office/officeart/2005/8/layout/vList2"/>
    <dgm:cxn modelId="{A01BCBFC-90E3-4C85-B4E1-94B50F7F827C}" type="presParOf" srcId="{2B2060D1-BB8C-46E8-91E9-C276A20E81A3}" destId="{D548AD5E-BA12-4ACD-9D98-4D2D5D77FB0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04B8B7-6E60-4DEC-A43D-6941B42FB495}" type="doc">
      <dgm:prSet loTypeId="urn:microsoft.com/office/officeart/2005/8/layout/hierarchy1" loCatId="hierarchy" qsTypeId="urn:microsoft.com/office/officeart/2005/8/quickstyle/simple1#4" qsCatId="simple" csTypeId="urn:microsoft.com/office/officeart/2005/8/colors/colorful2#3" csCatId="colorful"/>
      <dgm:spPr/>
      <dgm:t>
        <a:bodyPr/>
        <a:lstStyle/>
        <a:p>
          <a:endParaRPr lang="en-US"/>
        </a:p>
      </dgm:t>
    </dgm:pt>
    <dgm:pt modelId="{F43BB19D-68A3-42AE-8B80-46010A403253}">
      <dgm:prSet/>
      <dgm:spPr/>
      <dgm:t>
        <a:bodyPr/>
        <a:lstStyle/>
        <a:p>
          <a:r>
            <a:rPr lang="es-CL" dirty="0"/>
            <a:t>El diagnóstico del BCCH. El mercado laboral muestra un desempeño persistentemente débil tras la pandemia.</a:t>
          </a:r>
          <a:endParaRPr lang="en-US" dirty="0"/>
        </a:p>
      </dgm:t>
    </dgm:pt>
    <dgm:pt modelId="{5C5D8979-48B6-4920-A872-68579998EC08}" type="parTrans" cxnId="{229177AB-76A1-42A8-BFCA-94842ADFE190}">
      <dgm:prSet/>
      <dgm:spPr/>
      <dgm:t>
        <a:bodyPr/>
        <a:lstStyle/>
        <a:p>
          <a:endParaRPr lang="en-US"/>
        </a:p>
      </dgm:t>
    </dgm:pt>
    <dgm:pt modelId="{ECDC5BA4-FC25-4B43-859F-E0054BA160CC}" type="sibTrans" cxnId="{229177AB-76A1-42A8-BFCA-94842ADFE190}">
      <dgm:prSet/>
      <dgm:spPr/>
      <dgm:t>
        <a:bodyPr/>
        <a:lstStyle/>
        <a:p>
          <a:endParaRPr lang="en-US"/>
        </a:p>
      </dgm:t>
    </dgm:pt>
    <dgm:pt modelId="{C41A3E52-6B17-4102-BAE9-C51D21EF1CC0}">
      <dgm:prSet/>
      <dgm:spPr/>
      <dgm:t>
        <a:bodyPr/>
        <a:lstStyle/>
        <a:p>
          <a:r>
            <a:rPr lang="es-CL" dirty="0"/>
            <a:t>El factor cíclico. La debilidad de la demanda interna está frenando la contratación especialmente en sectores intensivos en mano de obra.</a:t>
          </a:r>
          <a:endParaRPr lang="en-US" dirty="0"/>
        </a:p>
      </dgm:t>
    </dgm:pt>
    <dgm:pt modelId="{1DAABE6B-6984-49E6-A458-BC9DC570847B}" type="parTrans" cxnId="{DBB3EE88-9B44-4EC4-9265-53D50E36EB84}">
      <dgm:prSet/>
      <dgm:spPr/>
      <dgm:t>
        <a:bodyPr/>
        <a:lstStyle/>
        <a:p>
          <a:endParaRPr lang="en-US"/>
        </a:p>
      </dgm:t>
    </dgm:pt>
    <dgm:pt modelId="{A2CD4A16-4FD1-4069-BC63-8239414F3A8C}" type="sibTrans" cxnId="{DBB3EE88-9B44-4EC4-9265-53D50E36EB84}">
      <dgm:prSet/>
      <dgm:spPr/>
      <dgm:t>
        <a:bodyPr/>
        <a:lstStyle/>
        <a:p>
          <a:endParaRPr lang="en-US"/>
        </a:p>
      </dgm:t>
    </dgm:pt>
    <dgm:pt modelId="{4A0B01A7-7645-4FA0-BDF8-7F4247D2E27B}" type="pres">
      <dgm:prSet presAssocID="{7C04B8B7-6E60-4DEC-A43D-6941B42FB495}" presName="hierChild1" presStyleCnt="0">
        <dgm:presLayoutVars>
          <dgm:chPref val="1"/>
          <dgm:dir/>
          <dgm:animOne val="branch"/>
          <dgm:animLvl val="lvl"/>
          <dgm:resizeHandles/>
        </dgm:presLayoutVars>
      </dgm:prSet>
      <dgm:spPr/>
    </dgm:pt>
    <dgm:pt modelId="{15CD16FE-E128-42F4-92E3-2ACA17E7F254}" type="pres">
      <dgm:prSet presAssocID="{F43BB19D-68A3-42AE-8B80-46010A403253}" presName="hierRoot1" presStyleCnt="0"/>
      <dgm:spPr/>
    </dgm:pt>
    <dgm:pt modelId="{1FC3F0CE-A10D-415E-B639-06E6DA9697ED}" type="pres">
      <dgm:prSet presAssocID="{F43BB19D-68A3-42AE-8B80-46010A403253}" presName="composite" presStyleCnt="0"/>
      <dgm:spPr/>
    </dgm:pt>
    <dgm:pt modelId="{A8D598CB-E94E-44A9-9F49-EBA64A00C7FE}" type="pres">
      <dgm:prSet presAssocID="{F43BB19D-68A3-42AE-8B80-46010A403253}" presName="background" presStyleLbl="node0" presStyleIdx="0" presStyleCnt="2"/>
      <dgm:spPr/>
    </dgm:pt>
    <dgm:pt modelId="{F736F86E-7925-4FBB-9C7A-3717CB72F1A8}" type="pres">
      <dgm:prSet presAssocID="{F43BB19D-68A3-42AE-8B80-46010A403253}" presName="text" presStyleLbl="fgAcc0" presStyleIdx="0" presStyleCnt="2">
        <dgm:presLayoutVars>
          <dgm:chPref val="3"/>
        </dgm:presLayoutVars>
      </dgm:prSet>
      <dgm:spPr/>
    </dgm:pt>
    <dgm:pt modelId="{6B74C594-D36F-426D-A8C8-C9F6AEEAE221}" type="pres">
      <dgm:prSet presAssocID="{F43BB19D-68A3-42AE-8B80-46010A403253}" presName="hierChild2" presStyleCnt="0"/>
      <dgm:spPr/>
    </dgm:pt>
    <dgm:pt modelId="{422BDE09-4D1F-4E83-8E00-9662CBC5DD95}" type="pres">
      <dgm:prSet presAssocID="{C41A3E52-6B17-4102-BAE9-C51D21EF1CC0}" presName="hierRoot1" presStyleCnt="0"/>
      <dgm:spPr/>
    </dgm:pt>
    <dgm:pt modelId="{91F7A3B5-B48F-45FB-8A4B-B3BD1AC698B2}" type="pres">
      <dgm:prSet presAssocID="{C41A3E52-6B17-4102-BAE9-C51D21EF1CC0}" presName="composite" presStyleCnt="0"/>
      <dgm:spPr/>
    </dgm:pt>
    <dgm:pt modelId="{01A2CF35-58DE-4AE7-BDD3-7E16D38CD0C9}" type="pres">
      <dgm:prSet presAssocID="{C41A3E52-6B17-4102-BAE9-C51D21EF1CC0}" presName="background" presStyleLbl="node0" presStyleIdx="1" presStyleCnt="2"/>
      <dgm:spPr/>
    </dgm:pt>
    <dgm:pt modelId="{5C5A68D5-08D0-4DA8-9865-20AE7820BB52}" type="pres">
      <dgm:prSet presAssocID="{C41A3E52-6B17-4102-BAE9-C51D21EF1CC0}" presName="text" presStyleLbl="fgAcc0" presStyleIdx="1" presStyleCnt="2">
        <dgm:presLayoutVars>
          <dgm:chPref val="3"/>
        </dgm:presLayoutVars>
      </dgm:prSet>
      <dgm:spPr/>
    </dgm:pt>
    <dgm:pt modelId="{938AD679-6A0D-4BB4-98C9-B703D0A77182}" type="pres">
      <dgm:prSet presAssocID="{C41A3E52-6B17-4102-BAE9-C51D21EF1CC0}" presName="hierChild2" presStyleCnt="0"/>
      <dgm:spPr/>
    </dgm:pt>
  </dgm:ptLst>
  <dgm:cxnLst>
    <dgm:cxn modelId="{B9672218-530C-4857-B524-B6059AF863C3}" type="presOf" srcId="{F43BB19D-68A3-42AE-8B80-46010A403253}" destId="{F736F86E-7925-4FBB-9C7A-3717CB72F1A8}" srcOrd="0" destOrd="0" presId="urn:microsoft.com/office/officeart/2005/8/layout/hierarchy1"/>
    <dgm:cxn modelId="{602C6C7D-83EE-479B-B627-E93195857AF8}" type="presOf" srcId="{C41A3E52-6B17-4102-BAE9-C51D21EF1CC0}" destId="{5C5A68D5-08D0-4DA8-9865-20AE7820BB52}" srcOrd="0" destOrd="0" presId="urn:microsoft.com/office/officeart/2005/8/layout/hierarchy1"/>
    <dgm:cxn modelId="{DBB3EE88-9B44-4EC4-9265-53D50E36EB84}" srcId="{7C04B8B7-6E60-4DEC-A43D-6941B42FB495}" destId="{C41A3E52-6B17-4102-BAE9-C51D21EF1CC0}" srcOrd="1" destOrd="0" parTransId="{1DAABE6B-6984-49E6-A458-BC9DC570847B}" sibTransId="{A2CD4A16-4FD1-4069-BC63-8239414F3A8C}"/>
    <dgm:cxn modelId="{229177AB-76A1-42A8-BFCA-94842ADFE190}" srcId="{7C04B8B7-6E60-4DEC-A43D-6941B42FB495}" destId="{F43BB19D-68A3-42AE-8B80-46010A403253}" srcOrd="0" destOrd="0" parTransId="{5C5D8979-48B6-4920-A872-68579998EC08}" sibTransId="{ECDC5BA4-FC25-4B43-859F-E0054BA160CC}"/>
    <dgm:cxn modelId="{5C97B4BA-7332-4F07-9CEC-12FA9999A781}" type="presOf" srcId="{7C04B8B7-6E60-4DEC-A43D-6941B42FB495}" destId="{4A0B01A7-7645-4FA0-BDF8-7F4247D2E27B}" srcOrd="0" destOrd="0" presId="urn:microsoft.com/office/officeart/2005/8/layout/hierarchy1"/>
    <dgm:cxn modelId="{9B6A39E8-C00E-408E-92D8-34656CDC98FC}" type="presParOf" srcId="{4A0B01A7-7645-4FA0-BDF8-7F4247D2E27B}" destId="{15CD16FE-E128-42F4-92E3-2ACA17E7F254}" srcOrd="0" destOrd="0" presId="urn:microsoft.com/office/officeart/2005/8/layout/hierarchy1"/>
    <dgm:cxn modelId="{9D3C4BB1-119F-42C7-87A4-F711528F417A}" type="presParOf" srcId="{15CD16FE-E128-42F4-92E3-2ACA17E7F254}" destId="{1FC3F0CE-A10D-415E-B639-06E6DA9697ED}" srcOrd="0" destOrd="0" presId="urn:microsoft.com/office/officeart/2005/8/layout/hierarchy1"/>
    <dgm:cxn modelId="{07341895-7AF3-434C-B7FE-312048EB6BF3}" type="presParOf" srcId="{1FC3F0CE-A10D-415E-B639-06E6DA9697ED}" destId="{A8D598CB-E94E-44A9-9F49-EBA64A00C7FE}" srcOrd="0" destOrd="0" presId="urn:microsoft.com/office/officeart/2005/8/layout/hierarchy1"/>
    <dgm:cxn modelId="{7A9D3C48-88A0-438A-BF86-870E35D2FA11}" type="presParOf" srcId="{1FC3F0CE-A10D-415E-B639-06E6DA9697ED}" destId="{F736F86E-7925-4FBB-9C7A-3717CB72F1A8}" srcOrd="1" destOrd="0" presId="urn:microsoft.com/office/officeart/2005/8/layout/hierarchy1"/>
    <dgm:cxn modelId="{E46F287E-D6BE-4CB3-B0FF-F2B329838725}" type="presParOf" srcId="{15CD16FE-E128-42F4-92E3-2ACA17E7F254}" destId="{6B74C594-D36F-426D-A8C8-C9F6AEEAE221}" srcOrd="1" destOrd="0" presId="urn:microsoft.com/office/officeart/2005/8/layout/hierarchy1"/>
    <dgm:cxn modelId="{282D8E38-68C8-4D66-A500-4605C9F289B6}" type="presParOf" srcId="{4A0B01A7-7645-4FA0-BDF8-7F4247D2E27B}" destId="{422BDE09-4D1F-4E83-8E00-9662CBC5DD95}" srcOrd="1" destOrd="0" presId="urn:microsoft.com/office/officeart/2005/8/layout/hierarchy1"/>
    <dgm:cxn modelId="{C4A40687-2842-44FB-871B-9FFECB5D6863}" type="presParOf" srcId="{422BDE09-4D1F-4E83-8E00-9662CBC5DD95}" destId="{91F7A3B5-B48F-45FB-8A4B-B3BD1AC698B2}" srcOrd="0" destOrd="0" presId="urn:microsoft.com/office/officeart/2005/8/layout/hierarchy1"/>
    <dgm:cxn modelId="{3CEB76CE-9750-4914-8EB0-4E66283A7F25}" type="presParOf" srcId="{91F7A3B5-B48F-45FB-8A4B-B3BD1AC698B2}" destId="{01A2CF35-58DE-4AE7-BDD3-7E16D38CD0C9}" srcOrd="0" destOrd="0" presId="urn:microsoft.com/office/officeart/2005/8/layout/hierarchy1"/>
    <dgm:cxn modelId="{BF59346D-5B34-4BA9-874D-169FAA604A7A}" type="presParOf" srcId="{91F7A3B5-B48F-45FB-8A4B-B3BD1AC698B2}" destId="{5C5A68D5-08D0-4DA8-9865-20AE7820BB52}" srcOrd="1" destOrd="0" presId="urn:microsoft.com/office/officeart/2005/8/layout/hierarchy1"/>
    <dgm:cxn modelId="{A8BFE735-AB91-4F78-9C32-CC69B13FC5C9}" type="presParOf" srcId="{422BDE09-4D1F-4E83-8E00-9662CBC5DD95}" destId="{938AD679-6A0D-4BB4-98C9-B703D0A7718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E5FC43-153D-4E55-8A2D-FB6198EE69CD}" type="doc">
      <dgm:prSet loTypeId="urn:microsoft.com/office/officeart/2008/layout/LinedList" loCatId="list" qsTypeId="urn:microsoft.com/office/officeart/2005/8/quickstyle/simple5#1" qsCatId="simple" csTypeId="urn:microsoft.com/office/officeart/2005/8/colors/accent4_2#1" csCatId="accent4" phldr="1"/>
      <dgm:spPr/>
      <dgm:t>
        <a:bodyPr/>
        <a:lstStyle/>
        <a:p>
          <a:endParaRPr lang="en-US"/>
        </a:p>
      </dgm:t>
    </dgm:pt>
    <dgm:pt modelId="{543E26BB-2EDE-48CC-B77F-53A8558B4978}">
      <dgm:prSet/>
      <dgm:spPr/>
      <dgm:t>
        <a:bodyPr/>
        <a:lstStyle/>
        <a:p>
          <a:r>
            <a:rPr lang="es-CL" b="1" dirty="0"/>
            <a:t>El fenómeno.  </a:t>
          </a:r>
          <a:r>
            <a:rPr lang="es-CL" dirty="0"/>
            <a:t>A pesar de los reajustes nominales, la combinación de una inflación por encima del 4% y la pérdida de puestos de trabajo genera un crecimiento nulo en el poder adquisitivo real de los hogares.</a:t>
          </a:r>
          <a:endParaRPr lang="en-US" dirty="0"/>
        </a:p>
      </dgm:t>
    </dgm:pt>
    <dgm:pt modelId="{095D59BF-73D6-41D3-ABF8-75212AC07090}" type="parTrans" cxnId="{F75113CF-0177-4636-95BB-09DD704C49A3}">
      <dgm:prSet/>
      <dgm:spPr/>
      <dgm:t>
        <a:bodyPr/>
        <a:lstStyle/>
        <a:p>
          <a:endParaRPr lang="en-US"/>
        </a:p>
      </dgm:t>
    </dgm:pt>
    <dgm:pt modelId="{F6BC88E5-C071-440C-ABA6-5BAC6D73272F}" type="sibTrans" cxnId="{F75113CF-0177-4636-95BB-09DD704C49A3}">
      <dgm:prSet/>
      <dgm:spPr/>
      <dgm:t>
        <a:bodyPr/>
        <a:lstStyle/>
        <a:p>
          <a:endParaRPr lang="en-US"/>
        </a:p>
      </dgm:t>
    </dgm:pt>
    <dgm:pt modelId="{A3249A8A-3DF8-41DC-8BAC-62B9EF74EAF3}">
      <dgm:prSet/>
      <dgm:spPr/>
      <dgm:t>
        <a:bodyPr/>
        <a:lstStyle/>
        <a:p>
          <a:r>
            <a:rPr lang="es-CL" b="1" dirty="0"/>
            <a:t>Implicancia sindical. </a:t>
          </a:r>
          <a:r>
            <a:rPr lang="es-CL" dirty="0"/>
            <a:t>Reclamar porcentajes fijos no es suficiente; el foco inmediato debe ser el blindaje contra la inflación (cláusulas de IPC)</a:t>
          </a:r>
          <a:endParaRPr lang="en-US" dirty="0"/>
        </a:p>
      </dgm:t>
    </dgm:pt>
    <dgm:pt modelId="{DF41D404-0342-4CD1-92B3-761B62454AAA}" type="parTrans" cxnId="{A7D0D368-429B-4236-925A-DC015E2A5CAE}">
      <dgm:prSet/>
      <dgm:spPr/>
      <dgm:t>
        <a:bodyPr/>
        <a:lstStyle/>
        <a:p>
          <a:endParaRPr lang="en-US"/>
        </a:p>
      </dgm:t>
    </dgm:pt>
    <dgm:pt modelId="{F11F126A-7E13-42C1-B6CC-2B97F4D20359}" type="sibTrans" cxnId="{A7D0D368-429B-4236-925A-DC015E2A5CAE}">
      <dgm:prSet/>
      <dgm:spPr/>
      <dgm:t>
        <a:bodyPr/>
        <a:lstStyle/>
        <a:p>
          <a:endParaRPr lang="en-US"/>
        </a:p>
      </dgm:t>
    </dgm:pt>
    <dgm:pt modelId="{3509431E-7A08-4165-A71E-3F14086FE75B}" type="pres">
      <dgm:prSet presAssocID="{B3E5FC43-153D-4E55-8A2D-FB6198EE69CD}" presName="vert0" presStyleCnt="0">
        <dgm:presLayoutVars>
          <dgm:dir/>
          <dgm:animOne val="branch"/>
          <dgm:animLvl val="lvl"/>
        </dgm:presLayoutVars>
      </dgm:prSet>
      <dgm:spPr/>
    </dgm:pt>
    <dgm:pt modelId="{341D82BD-5EEB-45BA-BE64-EC2B7D4A352F}" type="pres">
      <dgm:prSet presAssocID="{543E26BB-2EDE-48CC-B77F-53A8558B4978}" presName="thickLine" presStyleLbl="alignNode1" presStyleIdx="0" presStyleCnt="2"/>
      <dgm:spPr/>
    </dgm:pt>
    <dgm:pt modelId="{3CC503B6-6E83-48AA-BE5E-8A139B6DB591}" type="pres">
      <dgm:prSet presAssocID="{543E26BB-2EDE-48CC-B77F-53A8558B4978}" presName="horz1" presStyleCnt="0"/>
      <dgm:spPr/>
    </dgm:pt>
    <dgm:pt modelId="{7E00B56F-6F4E-4966-8025-A9B4D9522807}" type="pres">
      <dgm:prSet presAssocID="{543E26BB-2EDE-48CC-B77F-53A8558B4978}" presName="tx1" presStyleLbl="revTx" presStyleIdx="0" presStyleCnt="2"/>
      <dgm:spPr/>
    </dgm:pt>
    <dgm:pt modelId="{525E74ED-74CC-41A4-81EE-ED73503C9989}" type="pres">
      <dgm:prSet presAssocID="{543E26BB-2EDE-48CC-B77F-53A8558B4978}" presName="vert1" presStyleCnt="0"/>
      <dgm:spPr/>
    </dgm:pt>
    <dgm:pt modelId="{1DAD857B-3437-4DF3-A34B-66CF4F627C6C}" type="pres">
      <dgm:prSet presAssocID="{A3249A8A-3DF8-41DC-8BAC-62B9EF74EAF3}" presName="thickLine" presStyleLbl="alignNode1" presStyleIdx="1" presStyleCnt="2"/>
      <dgm:spPr/>
    </dgm:pt>
    <dgm:pt modelId="{34B61243-1B67-4E4F-953C-EEB1A3AF5BBB}" type="pres">
      <dgm:prSet presAssocID="{A3249A8A-3DF8-41DC-8BAC-62B9EF74EAF3}" presName="horz1" presStyleCnt="0"/>
      <dgm:spPr/>
    </dgm:pt>
    <dgm:pt modelId="{BA756DD8-56F1-4BFA-A08C-2937C157C35A}" type="pres">
      <dgm:prSet presAssocID="{A3249A8A-3DF8-41DC-8BAC-62B9EF74EAF3}" presName="tx1" presStyleLbl="revTx" presStyleIdx="1" presStyleCnt="2"/>
      <dgm:spPr/>
    </dgm:pt>
    <dgm:pt modelId="{1F3768B0-BBBF-47F6-992D-E5E482B99EDA}" type="pres">
      <dgm:prSet presAssocID="{A3249A8A-3DF8-41DC-8BAC-62B9EF74EAF3}" presName="vert1" presStyleCnt="0"/>
      <dgm:spPr/>
    </dgm:pt>
  </dgm:ptLst>
  <dgm:cxnLst>
    <dgm:cxn modelId="{645D440A-FB49-41E3-BA91-180C1E196B5E}" type="presOf" srcId="{A3249A8A-3DF8-41DC-8BAC-62B9EF74EAF3}" destId="{BA756DD8-56F1-4BFA-A08C-2937C157C35A}" srcOrd="0" destOrd="0" presId="urn:microsoft.com/office/officeart/2008/layout/LinedList"/>
    <dgm:cxn modelId="{A5B9F117-D73F-4191-9BAE-22CF6BD9E4AE}" type="presOf" srcId="{543E26BB-2EDE-48CC-B77F-53A8558B4978}" destId="{7E00B56F-6F4E-4966-8025-A9B4D9522807}" srcOrd="0" destOrd="0" presId="urn:microsoft.com/office/officeart/2008/layout/LinedList"/>
    <dgm:cxn modelId="{A7D0D368-429B-4236-925A-DC015E2A5CAE}" srcId="{B3E5FC43-153D-4E55-8A2D-FB6198EE69CD}" destId="{A3249A8A-3DF8-41DC-8BAC-62B9EF74EAF3}" srcOrd="1" destOrd="0" parTransId="{DF41D404-0342-4CD1-92B3-761B62454AAA}" sibTransId="{F11F126A-7E13-42C1-B6CC-2B97F4D20359}"/>
    <dgm:cxn modelId="{535D9F88-A4A8-426D-B1EA-9B92AB72AB1A}" type="presOf" srcId="{B3E5FC43-153D-4E55-8A2D-FB6198EE69CD}" destId="{3509431E-7A08-4165-A71E-3F14086FE75B}" srcOrd="0" destOrd="0" presId="urn:microsoft.com/office/officeart/2008/layout/LinedList"/>
    <dgm:cxn modelId="{F75113CF-0177-4636-95BB-09DD704C49A3}" srcId="{B3E5FC43-153D-4E55-8A2D-FB6198EE69CD}" destId="{543E26BB-2EDE-48CC-B77F-53A8558B4978}" srcOrd="0" destOrd="0" parTransId="{095D59BF-73D6-41D3-ABF8-75212AC07090}" sibTransId="{F6BC88E5-C071-440C-ABA6-5BAC6D73272F}"/>
    <dgm:cxn modelId="{069C2449-2450-419B-8918-E1D3E0ECA833}" type="presParOf" srcId="{3509431E-7A08-4165-A71E-3F14086FE75B}" destId="{341D82BD-5EEB-45BA-BE64-EC2B7D4A352F}" srcOrd="0" destOrd="0" presId="urn:microsoft.com/office/officeart/2008/layout/LinedList"/>
    <dgm:cxn modelId="{F4E80D4C-F5F4-4F63-B2A1-D52F16394B6B}" type="presParOf" srcId="{3509431E-7A08-4165-A71E-3F14086FE75B}" destId="{3CC503B6-6E83-48AA-BE5E-8A139B6DB591}" srcOrd="1" destOrd="0" presId="urn:microsoft.com/office/officeart/2008/layout/LinedList"/>
    <dgm:cxn modelId="{1EBEB494-CD80-48C8-891F-E07D214BCEDE}" type="presParOf" srcId="{3CC503B6-6E83-48AA-BE5E-8A139B6DB591}" destId="{7E00B56F-6F4E-4966-8025-A9B4D9522807}" srcOrd="0" destOrd="0" presId="urn:microsoft.com/office/officeart/2008/layout/LinedList"/>
    <dgm:cxn modelId="{37954E50-EBDF-448B-BC5A-288DF6340394}" type="presParOf" srcId="{3CC503B6-6E83-48AA-BE5E-8A139B6DB591}" destId="{525E74ED-74CC-41A4-81EE-ED73503C9989}" srcOrd="1" destOrd="0" presId="urn:microsoft.com/office/officeart/2008/layout/LinedList"/>
    <dgm:cxn modelId="{04BC7D44-8548-453F-A717-42B481A9F4CD}" type="presParOf" srcId="{3509431E-7A08-4165-A71E-3F14086FE75B}" destId="{1DAD857B-3437-4DF3-A34B-66CF4F627C6C}" srcOrd="2" destOrd="0" presId="urn:microsoft.com/office/officeart/2008/layout/LinedList"/>
    <dgm:cxn modelId="{A063CA06-B869-4821-985B-589DD5D821ED}" type="presParOf" srcId="{3509431E-7A08-4165-A71E-3F14086FE75B}" destId="{34B61243-1B67-4E4F-953C-EEB1A3AF5BBB}" srcOrd="3" destOrd="0" presId="urn:microsoft.com/office/officeart/2008/layout/LinedList"/>
    <dgm:cxn modelId="{14D4FCFC-5BBF-4380-BF01-324D63860733}" type="presParOf" srcId="{34B61243-1B67-4E4F-953C-EEB1A3AF5BBB}" destId="{BA756DD8-56F1-4BFA-A08C-2937C157C35A}" srcOrd="0" destOrd="0" presId="urn:microsoft.com/office/officeart/2008/layout/LinedList"/>
    <dgm:cxn modelId="{6461574A-862C-4DD9-8260-C05AD1043572}" type="presParOf" srcId="{34B61243-1B67-4E4F-953C-EEB1A3AF5BBB}" destId="{1F3768B0-BBBF-47F6-992D-E5E482B99ED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70620AF-DDD3-45F5-9F1E-3A458AA5066D}" type="doc">
      <dgm:prSet loTypeId="urn:microsoft.com/office/officeart/2005/8/layout/hierarchy1" loCatId="hierarchy" qsTypeId="urn:microsoft.com/office/officeart/2005/8/quickstyle/simple1#5" qsCatId="simple" csTypeId="urn:microsoft.com/office/officeart/2005/8/colors/colorful2#4" csCatId="colorful"/>
      <dgm:spPr/>
      <dgm:t>
        <a:bodyPr/>
        <a:lstStyle/>
        <a:p>
          <a:endParaRPr lang="en-US"/>
        </a:p>
      </dgm:t>
    </dgm:pt>
    <dgm:pt modelId="{91FABCE5-50B1-49B2-8E56-50F157D0B93B}">
      <dgm:prSet/>
      <dgm:spPr/>
      <dgm:t>
        <a:bodyPr/>
        <a:lstStyle/>
        <a:p>
          <a:r>
            <a:rPr lang="es-CL"/>
            <a:t>Seguridad, cifras no acompañan, no hay iniciativas y acciones que representen saltos en la continuidad de políticas que vienen desde antes y se optimizaron con Boric. La zanja, la segregación carcelaria, la expulsión de migrantes (los 300 mil), entre otras medidas están “envejeciendo mal” en plazos muy cortos.</a:t>
          </a:r>
          <a:endParaRPr lang="en-US"/>
        </a:p>
      </dgm:t>
    </dgm:pt>
    <dgm:pt modelId="{880E7D02-B04C-415D-B436-CFFCB78AC95D}" type="parTrans" cxnId="{BBE589C6-B41C-41D6-BA33-651EB6082AF8}">
      <dgm:prSet/>
      <dgm:spPr/>
      <dgm:t>
        <a:bodyPr/>
        <a:lstStyle/>
        <a:p>
          <a:endParaRPr lang="en-US"/>
        </a:p>
      </dgm:t>
    </dgm:pt>
    <dgm:pt modelId="{B2A40E0F-F819-4FE8-80D5-E4B773139F05}" type="sibTrans" cxnId="{BBE589C6-B41C-41D6-BA33-651EB6082AF8}">
      <dgm:prSet/>
      <dgm:spPr/>
      <dgm:t>
        <a:bodyPr/>
        <a:lstStyle/>
        <a:p>
          <a:endParaRPr lang="en-US"/>
        </a:p>
      </dgm:t>
    </dgm:pt>
    <dgm:pt modelId="{7B884CF9-6A33-4645-87E3-2AE663A1A3C1}">
      <dgm:prSet/>
      <dgm:spPr/>
      <dgm:t>
        <a:bodyPr/>
        <a:lstStyle/>
        <a:p>
          <a:r>
            <a:rPr lang="es-CL"/>
            <a:t>La batería de proyectos se refieren a perfilar acentos más duros en políticas en desarrollo tales como la misma segregación, tiempos mas largos de retención de migrantes que se quiere deportar, Naim Retamal 2 en que se pretende extender protecciones a personal  en condición civil.</a:t>
          </a:r>
          <a:endParaRPr lang="en-US"/>
        </a:p>
      </dgm:t>
    </dgm:pt>
    <dgm:pt modelId="{70C31757-1CCA-4E8D-A31B-BB2746B9130A}" type="parTrans" cxnId="{201310B1-776D-4222-94A0-0A169F37AEDF}">
      <dgm:prSet/>
      <dgm:spPr/>
      <dgm:t>
        <a:bodyPr/>
        <a:lstStyle/>
        <a:p>
          <a:endParaRPr lang="en-US"/>
        </a:p>
      </dgm:t>
    </dgm:pt>
    <dgm:pt modelId="{C6A72406-EEB4-482B-8F8C-D6C1EBEB4B7B}" type="sibTrans" cxnId="{201310B1-776D-4222-94A0-0A169F37AEDF}">
      <dgm:prSet/>
      <dgm:spPr/>
      <dgm:t>
        <a:bodyPr/>
        <a:lstStyle/>
        <a:p>
          <a:endParaRPr lang="en-US"/>
        </a:p>
      </dgm:t>
    </dgm:pt>
    <dgm:pt modelId="{6CD8ED97-1DB4-458C-9EA0-602E822D2F82}" type="pres">
      <dgm:prSet presAssocID="{F70620AF-DDD3-45F5-9F1E-3A458AA5066D}" presName="hierChild1" presStyleCnt="0">
        <dgm:presLayoutVars>
          <dgm:chPref val="1"/>
          <dgm:dir/>
          <dgm:animOne val="branch"/>
          <dgm:animLvl val="lvl"/>
          <dgm:resizeHandles/>
        </dgm:presLayoutVars>
      </dgm:prSet>
      <dgm:spPr/>
    </dgm:pt>
    <dgm:pt modelId="{39E451A2-6668-4DA8-B2FB-ADEFB04C1DE2}" type="pres">
      <dgm:prSet presAssocID="{91FABCE5-50B1-49B2-8E56-50F157D0B93B}" presName="hierRoot1" presStyleCnt="0"/>
      <dgm:spPr/>
    </dgm:pt>
    <dgm:pt modelId="{E1580960-4613-4FEC-80A2-B83043047EF1}" type="pres">
      <dgm:prSet presAssocID="{91FABCE5-50B1-49B2-8E56-50F157D0B93B}" presName="composite" presStyleCnt="0"/>
      <dgm:spPr/>
    </dgm:pt>
    <dgm:pt modelId="{93B9FD48-6E1E-4CE3-BB3F-14AE8AF61A71}" type="pres">
      <dgm:prSet presAssocID="{91FABCE5-50B1-49B2-8E56-50F157D0B93B}" presName="background" presStyleLbl="node0" presStyleIdx="0" presStyleCnt="2"/>
      <dgm:spPr/>
    </dgm:pt>
    <dgm:pt modelId="{63FA3F3F-5177-4C58-821A-EB1739C8CD03}" type="pres">
      <dgm:prSet presAssocID="{91FABCE5-50B1-49B2-8E56-50F157D0B93B}" presName="text" presStyleLbl="fgAcc0" presStyleIdx="0" presStyleCnt="2">
        <dgm:presLayoutVars>
          <dgm:chPref val="3"/>
        </dgm:presLayoutVars>
      </dgm:prSet>
      <dgm:spPr/>
    </dgm:pt>
    <dgm:pt modelId="{02847EFB-C44B-45DE-899A-088A8B352A87}" type="pres">
      <dgm:prSet presAssocID="{91FABCE5-50B1-49B2-8E56-50F157D0B93B}" presName="hierChild2" presStyleCnt="0"/>
      <dgm:spPr/>
    </dgm:pt>
    <dgm:pt modelId="{58E74873-24BA-4EC0-88BA-D5F285A45E22}" type="pres">
      <dgm:prSet presAssocID="{7B884CF9-6A33-4645-87E3-2AE663A1A3C1}" presName="hierRoot1" presStyleCnt="0"/>
      <dgm:spPr/>
    </dgm:pt>
    <dgm:pt modelId="{EC88F907-89F8-4E67-871D-C88EDBA11AFA}" type="pres">
      <dgm:prSet presAssocID="{7B884CF9-6A33-4645-87E3-2AE663A1A3C1}" presName="composite" presStyleCnt="0"/>
      <dgm:spPr/>
    </dgm:pt>
    <dgm:pt modelId="{AA3702B6-BC3A-4738-A4D1-4623C7241C2E}" type="pres">
      <dgm:prSet presAssocID="{7B884CF9-6A33-4645-87E3-2AE663A1A3C1}" presName="background" presStyleLbl="node0" presStyleIdx="1" presStyleCnt="2"/>
      <dgm:spPr/>
    </dgm:pt>
    <dgm:pt modelId="{D3028125-17D9-4269-B4D7-7A8239F21731}" type="pres">
      <dgm:prSet presAssocID="{7B884CF9-6A33-4645-87E3-2AE663A1A3C1}" presName="text" presStyleLbl="fgAcc0" presStyleIdx="1" presStyleCnt="2">
        <dgm:presLayoutVars>
          <dgm:chPref val="3"/>
        </dgm:presLayoutVars>
      </dgm:prSet>
      <dgm:spPr/>
    </dgm:pt>
    <dgm:pt modelId="{68D2E160-8D67-4964-B68F-A3EB802BE86C}" type="pres">
      <dgm:prSet presAssocID="{7B884CF9-6A33-4645-87E3-2AE663A1A3C1}" presName="hierChild2" presStyleCnt="0"/>
      <dgm:spPr/>
    </dgm:pt>
  </dgm:ptLst>
  <dgm:cxnLst>
    <dgm:cxn modelId="{A6B36F1B-F001-454F-B865-69E01566409D}" type="presOf" srcId="{7B884CF9-6A33-4645-87E3-2AE663A1A3C1}" destId="{D3028125-17D9-4269-B4D7-7A8239F21731}" srcOrd="0" destOrd="0" presId="urn:microsoft.com/office/officeart/2005/8/layout/hierarchy1"/>
    <dgm:cxn modelId="{D692DA7A-F429-400C-8D07-2DC4B2099E8D}" type="presOf" srcId="{F70620AF-DDD3-45F5-9F1E-3A458AA5066D}" destId="{6CD8ED97-1DB4-458C-9EA0-602E822D2F82}" srcOrd="0" destOrd="0" presId="urn:microsoft.com/office/officeart/2005/8/layout/hierarchy1"/>
    <dgm:cxn modelId="{201310B1-776D-4222-94A0-0A169F37AEDF}" srcId="{F70620AF-DDD3-45F5-9F1E-3A458AA5066D}" destId="{7B884CF9-6A33-4645-87E3-2AE663A1A3C1}" srcOrd="1" destOrd="0" parTransId="{70C31757-1CCA-4E8D-A31B-BB2746B9130A}" sibTransId="{C6A72406-EEB4-482B-8F8C-D6C1EBEB4B7B}"/>
    <dgm:cxn modelId="{BBE589C6-B41C-41D6-BA33-651EB6082AF8}" srcId="{F70620AF-DDD3-45F5-9F1E-3A458AA5066D}" destId="{91FABCE5-50B1-49B2-8E56-50F157D0B93B}" srcOrd="0" destOrd="0" parTransId="{880E7D02-B04C-415D-B436-CFFCB78AC95D}" sibTransId="{B2A40E0F-F819-4FE8-80D5-E4B773139F05}"/>
    <dgm:cxn modelId="{FE3253F5-99EA-4144-AA14-A100C22EF758}" type="presOf" srcId="{91FABCE5-50B1-49B2-8E56-50F157D0B93B}" destId="{63FA3F3F-5177-4C58-821A-EB1739C8CD03}" srcOrd="0" destOrd="0" presId="urn:microsoft.com/office/officeart/2005/8/layout/hierarchy1"/>
    <dgm:cxn modelId="{180A513C-18DA-4B3E-85A3-0ADE5A4B068F}" type="presParOf" srcId="{6CD8ED97-1DB4-458C-9EA0-602E822D2F82}" destId="{39E451A2-6668-4DA8-B2FB-ADEFB04C1DE2}" srcOrd="0" destOrd="0" presId="urn:microsoft.com/office/officeart/2005/8/layout/hierarchy1"/>
    <dgm:cxn modelId="{0B0D4BCB-1899-424B-8EA7-354B45627EBB}" type="presParOf" srcId="{39E451A2-6668-4DA8-B2FB-ADEFB04C1DE2}" destId="{E1580960-4613-4FEC-80A2-B83043047EF1}" srcOrd="0" destOrd="0" presId="urn:microsoft.com/office/officeart/2005/8/layout/hierarchy1"/>
    <dgm:cxn modelId="{7CE3B288-1256-4462-803C-AAC2AB3632CD}" type="presParOf" srcId="{E1580960-4613-4FEC-80A2-B83043047EF1}" destId="{93B9FD48-6E1E-4CE3-BB3F-14AE8AF61A71}" srcOrd="0" destOrd="0" presId="urn:microsoft.com/office/officeart/2005/8/layout/hierarchy1"/>
    <dgm:cxn modelId="{8AC2EE7E-3115-4D53-A86F-E1F1EFA7B792}" type="presParOf" srcId="{E1580960-4613-4FEC-80A2-B83043047EF1}" destId="{63FA3F3F-5177-4C58-821A-EB1739C8CD03}" srcOrd="1" destOrd="0" presId="urn:microsoft.com/office/officeart/2005/8/layout/hierarchy1"/>
    <dgm:cxn modelId="{B7E42037-7916-41BA-956F-5E95AE98F260}" type="presParOf" srcId="{39E451A2-6668-4DA8-B2FB-ADEFB04C1DE2}" destId="{02847EFB-C44B-45DE-899A-088A8B352A87}" srcOrd="1" destOrd="0" presId="urn:microsoft.com/office/officeart/2005/8/layout/hierarchy1"/>
    <dgm:cxn modelId="{C6017F79-4F7D-4509-BF75-29B26C7CEC0D}" type="presParOf" srcId="{6CD8ED97-1DB4-458C-9EA0-602E822D2F82}" destId="{58E74873-24BA-4EC0-88BA-D5F285A45E22}" srcOrd="1" destOrd="0" presId="urn:microsoft.com/office/officeart/2005/8/layout/hierarchy1"/>
    <dgm:cxn modelId="{2660C646-BED4-4387-896F-7EBD908A1846}" type="presParOf" srcId="{58E74873-24BA-4EC0-88BA-D5F285A45E22}" destId="{EC88F907-89F8-4E67-871D-C88EDBA11AFA}" srcOrd="0" destOrd="0" presId="urn:microsoft.com/office/officeart/2005/8/layout/hierarchy1"/>
    <dgm:cxn modelId="{2B54F319-8BE5-4629-9110-ACDE1A4A7686}" type="presParOf" srcId="{EC88F907-89F8-4E67-871D-C88EDBA11AFA}" destId="{AA3702B6-BC3A-4738-A4D1-4623C7241C2E}" srcOrd="0" destOrd="0" presId="urn:microsoft.com/office/officeart/2005/8/layout/hierarchy1"/>
    <dgm:cxn modelId="{A6B8C856-5F75-47A3-A158-58E48A94592F}" type="presParOf" srcId="{EC88F907-89F8-4E67-871D-C88EDBA11AFA}" destId="{D3028125-17D9-4269-B4D7-7A8239F21731}" srcOrd="1" destOrd="0" presId="urn:microsoft.com/office/officeart/2005/8/layout/hierarchy1"/>
    <dgm:cxn modelId="{51AF7EE9-0683-4F35-9948-7B65126931FF}" type="presParOf" srcId="{58E74873-24BA-4EC0-88BA-D5F285A45E22}" destId="{68D2E160-8D67-4964-B68F-A3EB802BE86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0620AF-DDD3-45F5-9F1E-3A458AA5066D}" type="doc">
      <dgm:prSet loTypeId="urn:microsoft.com/office/officeart/2005/8/layout/vProcess5" loCatId="process" qsTypeId="urn:microsoft.com/office/officeart/2005/8/quickstyle/simple1#6" qsCatId="simple" csTypeId="urn:microsoft.com/office/officeart/2005/8/colors/colorful2#5" csCatId="colorful" phldr="1"/>
      <dgm:spPr/>
      <dgm:t>
        <a:bodyPr/>
        <a:lstStyle/>
        <a:p>
          <a:endParaRPr lang="en-US"/>
        </a:p>
      </dgm:t>
    </dgm:pt>
    <dgm:pt modelId="{91FABCE5-50B1-49B2-8E56-50F157D0B93B}">
      <dgm:prSet/>
      <dgm:spPr/>
      <dgm:t>
        <a:bodyPr/>
        <a:lstStyle/>
        <a:p>
          <a:r>
            <a:rPr lang="es-CL" dirty="0"/>
            <a:t>La propuesta de Reforma Constitucional está en vías de retirarse del proceso legislativo pero cabe reflexionar sobre su presentación. No parece un acto improvisado sino su generación en algún núcleo de poder del gobierno. Situación es tan grave que relevantes analistas expresar que ni siquiera en la República Conservadora se les ocurrió tal concentración expresa de poder en la persona del gobernante.</a:t>
          </a:r>
          <a:endParaRPr lang="en-US" dirty="0"/>
        </a:p>
      </dgm:t>
    </dgm:pt>
    <dgm:pt modelId="{880E7D02-B04C-415D-B436-CFFCB78AC95D}" type="parTrans" cxnId="{BBE589C6-B41C-41D6-BA33-651EB6082AF8}">
      <dgm:prSet/>
      <dgm:spPr/>
      <dgm:t>
        <a:bodyPr/>
        <a:lstStyle/>
        <a:p>
          <a:endParaRPr lang="en-US"/>
        </a:p>
      </dgm:t>
    </dgm:pt>
    <dgm:pt modelId="{B2A40E0F-F819-4FE8-80D5-E4B773139F05}" type="sibTrans" cxnId="{BBE589C6-B41C-41D6-BA33-651EB6082AF8}">
      <dgm:prSet/>
      <dgm:spPr/>
      <dgm:t>
        <a:bodyPr/>
        <a:lstStyle/>
        <a:p>
          <a:endParaRPr lang="en-US"/>
        </a:p>
      </dgm:t>
    </dgm:pt>
    <dgm:pt modelId="{7B884CF9-6A33-4645-87E3-2AE663A1A3C1}">
      <dgm:prSet/>
      <dgm:spPr/>
      <dgm:t>
        <a:bodyPr/>
        <a:lstStyle/>
        <a:p>
          <a:r>
            <a:rPr lang="es-CL" dirty="0"/>
            <a:t>La población ha rechazado lo obrado en seguridad por el gobierno y también la propuesta de Reforma Constitucional para crear un quinto Estado de Excepción se equilibra en un casi empate, La misma situación se vive al comparar inseguridad con situación económica como preocupación principal. </a:t>
          </a:r>
          <a:endParaRPr lang="en-US" dirty="0"/>
        </a:p>
      </dgm:t>
    </dgm:pt>
    <dgm:pt modelId="{70C31757-1CCA-4E8D-A31B-BB2746B9130A}" type="parTrans" cxnId="{201310B1-776D-4222-94A0-0A169F37AEDF}">
      <dgm:prSet/>
      <dgm:spPr/>
      <dgm:t>
        <a:bodyPr/>
        <a:lstStyle/>
        <a:p>
          <a:endParaRPr lang="en-US"/>
        </a:p>
      </dgm:t>
    </dgm:pt>
    <dgm:pt modelId="{C6A72406-EEB4-482B-8F8C-D6C1EBEB4B7B}" type="sibTrans" cxnId="{201310B1-776D-4222-94A0-0A169F37AEDF}">
      <dgm:prSet/>
      <dgm:spPr/>
      <dgm:t>
        <a:bodyPr/>
        <a:lstStyle/>
        <a:p>
          <a:endParaRPr lang="en-US"/>
        </a:p>
      </dgm:t>
    </dgm:pt>
    <dgm:pt modelId="{3ED9D623-B4AE-4199-88B5-29A1DA0E028D}" type="pres">
      <dgm:prSet presAssocID="{F70620AF-DDD3-45F5-9F1E-3A458AA5066D}" presName="outerComposite" presStyleCnt="0">
        <dgm:presLayoutVars>
          <dgm:chMax val="5"/>
          <dgm:dir/>
          <dgm:resizeHandles val="exact"/>
        </dgm:presLayoutVars>
      </dgm:prSet>
      <dgm:spPr/>
    </dgm:pt>
    <dgm:pt modelId="{84E35242-DC49-4AE5-A498-2054907B5746}" type="pres">
      <dgm:prSet presAssocID="{F70620AF-DDD3-45F5-9F1E-3A458AA5066D}" presName="dummyMaxCanvas" presStyleCnt="0">
        <dgm:presLayoutVars/>
      </dgm:prSet>
      <dgm:spPr/>
    </dgm:pt>
    <dgm:pt modelId="{ECA09946-28FD-4C4D-B1F3-61C6240C1DF0}" type="pres">
      <dgm:prSet presAssocID="{F70620AF-DDD3-45F5-9F1E-3A458AA5066D}" presName="TwoNodes_1" presStyleLbl="node1" presStyleIdx="0" presStyleCnt="2">
        <dgm:presLayoutVars>
          <dgm:bulletEnabled val="1"/>
        </dgm:presLayoutVars>
      </dgm:prSet>
      <dgm:spPr/>
    </dgm:pt>
    <dgm:pt modelId="{14C25E03-3006-4859-BA51-F5C3FCE23EB8}" type="pres">
      <dgm:prSet presAssocID="{F70620AF-DDD3-45F5-9F1E-3A458AA5066D}" presName="TwoNodes_2" presStyleLbl="node1" presStyleIdx="1" presStyleCnt="2">
        <dgm:presLayoutVars>
          <dgm:bulletEnabled val="1"/>
        </dgm:presLayoutVars>
      </dgm:prSet>
      <dgm:spPr/>
    </dgm:pt>
    <dgm:pt modelId="{1E473C39-490F-404A-8EC9-29FBA3503F61}" type="pres">
      <dgm:prSet presAssocID="{F70620AF-DDD3-45F5-9F1E-3A458AA5066D}" presName="TwoConn_1-2" presStyleLbl="fgAccFollowNode1" presStyleIdx="0" presStyleCnt="1">
        <dgm:presLayoutVars>
          <dgm:bulletEnabled val="1"/>
        </dgm:presLayoutVars>
      </dgm:prSet>
      <dgm:spPr/>
    </dgm:pt>
    <dgm:pt modelId="{3AEFE0C6-3EAA-4250-8FAF-1F82CB782260}" type="pres">
      <dgm:prSet presAssocID="{F70620AF-DDD3-45F5-9F1E-3A458AA5066D}" presName="TwoNodes_1_text" presStyleLbl="node1" presStyleIdx="1" presStyleCnt="2">
        <dgm:presLayoutVars>
          <dgm:bulletEnabled val="1"/>
        </dgm:presLayoutVars>
      </dgm:prSet>
      <dgm:spPr/>
    </dgm:pt>
    <dgm:pt modelId="{48BC13B8-16EC-4D05-B08D-3C986EE13E45}" type="pres">
      <dgm:prSet presAssocID="{F70620AF-DDD3-45F5-9F1E-3A458AA5066D}" presName="TwoNodes_2_text" presStyleLbl="node1" presStyleIdx="1" presStyleCnt="2">
        <dgm:presLayoutVars>
          <dgm:bulletEnabled val="1"/>
        </dgm:presLayoutVars>
      </dgm:prSet>
      <dgm:spPr/>
    </dgm:pt>
  </dgm:ptLst>
  <dgm:cxnLst>
    <dgm:cxn modelId="{33C1E525-05B3-47F3-BB93-D6B847D95CA9}" type="presOf" srcId="{91FABCE5-50B1-49B2-8E56-50F157D0B93B}" destId="{3AEFE0C6-3EAA-4250-8FAF-1F82CB782260}" srcOrd="1" destOrd="0" presId="urn:microsoft.com/office/officeart/2005/8/layout/vProcess5"/>
    <dgm:cxn modelId="{62346935-768D-4AD3-9C17-B0787FB1FFA5}" type="presOf" srcId="{91FABCE5-50B1-49B2-8E56-50F157D0B93B}" destId="{ECA09946-28FD-4C4D-B1F3-61C6240C1DF0}" srcOrd="0" destOrd="0" presId="urn:microsoft.com/office/officeart/2005/8/layout/vProcess5"/>
    <dgm:cxn modelId="{7154A975-BEB8-4BAA-B0C3-DC88EDD9E9BD}" type="presOf" srcId="{F70620AF-DDD3-45F5-9F1E-3A458AA5066D}" destId="{3ED9D623-B4AE-4199-88B5-29A1DA0E028D}" srcOrd="0" destOrd="0" presId="urn:microsoft.com/office/officeart/2005/8/layout/vProcess5"/>
    <dgm:cxn modelId="{06E316A5-21F0-4CED-97A8-7EDD21BC52ED}" type="presOf" srcId="{7B884CF9-6A33-4645-87E3-2AE663A1A3C1}" destId="{14C25E03-3006-4859-BA51-F5C3FCE23EB8}" srcOrd="0" destOrd="0" presId="urn:microsoft.com/office/officeart/2005/8/layout/vProcess5"/>
    <dgm:cxn modelId="{201310B1-776D-4222-94A0-0A169F37AEDF}" srcId="{F70620AF-DDD3-45F5-9F1E-3A458AA5066D}" destId="{7B884CF9-6A33-4645-87E3-2AE663A1A3C1}" srcOrd="1" destOrd="0" parTransId="{70C31757-1CCA-4E8D-A31B-BB2746B9130A}" sibTransId="{C6A72406-EEB4-482B-8F8C-D6C1EBEB4B7B}"/>
    <dgm:cxn modelId="{B2C6BABF-C4DD-41CC-8A3A-6F5687B0A607}" type="presOf" srcId="{B2A40E0F-F819-4FE8-80D5-E4B773139F05}" destId="{1E473C39-490F-404A-8EC9-29FBA3503F61}" srcOrd="0" destOrd="0" presId="urn:microsoft.com/office/officeart/2005/8/layout/vProcess5"/>
    <dgm:cxn modelId="{BBE589C6-B41C-41D6-BA33-651EB6082AF8}" srcId="{F70620AF-DDD3-45F5-9F1E-3A458AA5066D}" destId="{91FABCE5-50B1-49B2-8E56-50F157D0B93B}" srcOrd="0" destOrd="0" parTransId="{880E7D02-B04C-415D-B436-CFFCB78AC95D}" sibTransId="{B2A40E0F-F819-4FE8-80D5-E4B773139F05}"/>
    <dgm:cxn modelId="{98DC9FF3-B70E-428F-8624-1901A520CCFF}" type="presOf" srcId="{7B884CF9-6A33-4645-87E3-2AE663A1A3C1}" destId="{48BC13B8-16EC-4D05-B08D-3C986EE13E45}" srcOrd="1" destOrd="0" presId="urn:microsoft.com/office/officeart/2005/8/layout/vProcess5"/>
    <dgm:cxn modelId="{6EF9F5E5-BD4A-42DC-8A1C-4AE3AFA61DF9}" type="presParOf" srcId="{3ED9D623-B4AE-4199-88B5-29A1DA0E028D}" destId="{84E35242-DC49-4AE5-A498-2054907B5746}" srcOrd="0" destOrd="0" presId="urn:microsoft.com/office/officeart/2005/8/layout/vProcess5"/>
    <dgm:cxn modelId="{BE233D05-D238-4159-B029-9682CF3C0E3F}" type="presParOf" srcId="{3ED9D623-B4AE-4199-88B5-29A1DA0E028D}" destId="{ECA09946-28FD-4C4D-B1F3-61C6240C1DF0}" srcOrd="1" destOrd="0" presId="urn:microsoft.com/office/officeart/2005/8/layout/vProcess5"/>
    <dgm:cxn modelId="{49C7E99E-88DA-4E86-839F-57238B8280AB}" type="presParOf" srcId="{3ED9D623-B4AE-4199-88B5-29A1DA0E028D}" destId="{14C25E03-3006-4859-BA51-F5C3FCE23EB8}" srcOrd="2" destOrd="0" presId="urn:microsoft.com/office/officeart/2005/8/layout/vProcess5"/>
    <dgm:cxn modelId="{41B48DA3-4463-4944-93ED-5BC940D3089C}" type="presParOf" srcId="{3ED9D623-B4AE-4199-88B5-29A1DA0E028D}" destId="{1E473C39-490F-404A-8EC9-29FBA3503F61}" srcOrd="3" destOrd="0" presId="urn:microsoft.com/office/officeart/2005/8/layout/vProcess5"/>
    <dgm:cxn modelId="{D4E082DE-1BDD-45F6-8504-5B1918B2DEDF}" type="presParOf" srcId="{3ED9D623-B4AE-4199-88B5-29A1DA0E028D}" destId="{3AEFE0C6-3EAA-4250-8FAF-1F82CB782260}" srcOrd="4" destOrd="0" presId="urn:microsoft.com/office/officeart/2005/8/layout/vProcess5"/>
    <dgm:cxn modelId="{78857A88-6D87-4E8E-9DA2-33B88FED5E0A}" type="presParOf" srcId="{3ED9D623-B4AE-4199-88B5-29A1DA0E028D}" destId="{48BC13B8-16EC-4D05-B08D-3C986EE13E45}"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D39D547-EA05-4B3E-837F-8266846BAEF0}" type="doc">
      <dgm:prSet loTypeId="urn:microsoft.com/office/officeart/2005/8/layout/hierarchy1" loCatId="hierarchy" qsTypeId="urn:microsoft.com/office/officeart/2005/8/quickstyle/simple1#7" qsCatId="simple" csTypeId="urn:microsoft.com/office/officeart/2005/8/colors/accent0_3#1" csCatId="mainScheme" phldr="1"/>
      <dgm:spPr/>
      <dgm:t>
        <a:bodyPr/>
        <a:lstStyle/>
        <a:p>
          <a:endParaRPr lang="en-US"/>
        </a:p>
      </dgm:t>
    </dgm:pt>
    <dgm:pt modelId="{591785B0-CE9A-4CF1-94FD-790129830A18}">
      <dgm:prSet/>
      <dgm:spPr/>
      <dgm:t>
        <a:bodyPr/>
        <a:lstStyle/>
        <a:p>
          <a:r>
            <a:rPr lang="es-CL" b="1" dirty="0"/>
            <a:t>El paso 1: Aprobación Legislativa. </a:t>
          </a:r>
        </a:p>
        <a:p>
          <a:r>
            <a:rPr lang="es-CL" dirty="0"/>
            <a:t>Fin de la incertidumbre regulatoria que paralizó proyectos en el segundo trimestre del 2026.</a:t>
          </a:r>
          <a:endParaRPr lang="en-US" dirty="0"/>
        </a:p>
      </dgm:t>
    </dgm:pt>
    <dgm:pt modelId="{F5CDF6C1-7422-4CAB-BE3D-195C87E96F60}" type="parTrans" cxnId="{40CF4703-8AD5-44D2-9C53-861388175D98}">
      <dgm:prSet/>
      <dgm:spPr/>
      <dgm:t>
        <a:bodyPr/>
        <a:lstStyle/>
        <a:p>
          <a:endParaRPr lang="en-US"/>
        </a:p>
      </dgm:t>
    </dgm:pt>
    <dgm:pt modelId="{C6D8C6FD-9C10-4660-A73B-64E96F94C8B0}" type="sibTrans" cxnId="{40CF4703-8AD5-44D2-9C53-861388175D98}">
      <dgm:prSet/>
      <dgm:spPr/>
      <dgm:t>
        <a:bodyPr/>
        <a:lstStyle/>
        <a:p>
          <a:endParaRPr lang="en-US"/>
        </a:p>
      </dgm:t>
    </dgm:pt>
    <dgm:pt modelId="{D92B18A7-8317-4A1A-B4EE-7DC9AD5187AD}">
      <dgm:prSet/>
      <dgm:spPr/>
      <dgm:t>
        <a:bodyPr/>
        <a:lstStyle/>
        <a:p>
          <a:r>
            <a:rPr lang="es-CL" b="1" dirty="0"/>
            <a:t>El paso 2: Despliegue de Inversión. </a:t>
          </a:r>
        </a:p>
        <a:p>
          <a:r>
            <a:rPr lang="es-CL" dirty="0"/>
            <a:t>Reactivación de proyectos públicos y privados, fomento al gasto interno.</a:t>
          </a:r>
          <a:endParaRPr lang="en-US" dirty="0"/>
        </a:p>
      </dgm:t>
    </dgm:pt>
    <dgm:pt modelId="{3118E7A6-0FB9-4DB3-A622-7B534481DDD2}" type="parTrans" cxnId="{5A65BFAE-C38A-4789-B88D-D280225E1128}">
      <dgm:prSet/>
      <dgm:spPr/>
      <dgm:t>
        <a:bodyPr/>
        <a:lstStyle/>
        <a:p>
          <a:endParaRPr lang="en-US"/>
        </a:p>
      </dgm:t>
    </dgm:pt>
    <dgm:pt modelId="{7B3F58CA-BF1B-469C-A7E3-66AB61616895}" type="sibTrans" cxnId="{5A65BFAE-C38A-4789-B88D-D280225E1128}">
      <dgm:prSet/>
      <dgm:spPr/>
      <dgm:t>
        <a:bodyPr/>
        <a:lstStyle/>
        <a:p>
          <a:endParaRPr lang="en-US"/>
        </a:p>
      </dgm:t>
    </dgm:pt>
    <dgm:pt modelId="{31662439-F66C-452E-A1A1-C9DBE39CED29}">
      <dgm:prSet/>
      <dgm:spPr/>
      <dgm:t>
        <a:bodyPr/>
        <a:lstStyle/>
        <a:p>
          <a:r>
            <a:rPr lang="es-CL" b="1" dirty="0"/>
            <a:t>El paso 3: El impacto en el PIB. </a:t>
          </a:r>
        </a:p>
        <a:p>
          <a:r>
            <a:rPr lang="es-CL" dirty="0"/>
            <a:t>Inyección directa de +0,5 puntos porcentuales adicionales al crecimiento anual. </a:t>
          </a:r>
          <a:endParaRPr lang="en-US" dirty="0"/>
        </a:p>
      </dgm:t>
    </dgm:pt>
    <dgm:pt modelId="{28C3AF9E-EE54-4290-9CC1-AF4B945D8736}" type="parTrans" cxnId="{B23E7D80-0B2F-41E6-8AFC-A6BF48B3D57D}">
      <dgm:prSet/>
      <dgm:spPr/>
      <dgm:t>
        <a:bodyPr/>
        <a:lstStyle/>
        <a:p>
          <a:endParaRPr lang="en-US"/>
        </a:p>
      </dgm:t>
    </dgm:pt>
    <dgm:pt modelId="{A84E835E-D89F-4C4A-917A-BC50BBCACF02}" type="sibTrans" cxnId="{B23E7D80-0B2F-41E6-8AFC-A6BF48B3D57D}">
      <dgm:prSet/>
      <dgm:spPr/>
      <dgm:t>
        <a:bodyPr/>
        <a:lstStyle/>
        <a:p>
          <a:endParaRPr lang="en-US"/>
        </a:p>
      </dgm:t>
    </dgm:pt>
    <dgm:pt modelId="{8BF5C497-70B0-4B88-9B09-64E07C879AB2}" type="pres">
      <dgm:prSet presAssocID="{7D39D547-EA05-4B3E-837F-8266846BAEF0}" presName="hierChild1" presStyleCnt="0">
        <dgm:presLayoutVars>
          <dgm:chPref val="1"/>
          <dgm:dir/>
          <dgm:animOne val="branch"/>
          <dgm:animLvl val="lvl"/>
          <dgm:resizeHandles/>
        </dgm:presLayoutVars>
      </dgm:prSet>
      <dgm:spPr/>
    </dgm:pt>
    <dgm:pt modelId="{41BA3292-08E7-46FF-BECB-55BBD7D6C7BE}" type="pres">
      <dgm:prSet presAssocID="{591785B0-CE9A-4CF1-94FD-790129830A18}" presName="hierRoot1" presStyleCnt="0"/>
      <dgm:spPr/>
    </dgm:pt>
    <dgm:pt modelId="{9A924252-A5CE-4FD0-99B2-9974777EFE73}" type="pres">
      <dgm:prSet presAssocID="{591785B0-CE9A-4CF1-94FD-790129830A18}" presName="composite" presStyleCnt="0"/>
      <dgm:spPr/>
    </dgm:pt>
    <dgm:pt modelId="{04957497-3503-4340-8BEF-1954C54941BF}" type="pres">
      <dgm:prSet presAssocID="{591785B0-CE9A-4CF1-94FD-790129830A18}" presName="background" presStyleLbl="node0" presStyleIdx="0" presStyleCnt="3"/>
      <dgm:spPr/>
    </dgm:pt>
    <dgm:pt modelId="{861272EE-7278-4746-B196-629433044DDE}" type="pres">
      <dgm:prSet presAssocID="{591785B0-CE9A-4CF1-94FD-790129830A18}" presName="text" presStyleLbl="fgAcc0" presStyleIdx="0" presStyleCnt="3">
        <dgm:presLayoutVars>
          <dgm:chPref val="3"/>
        </dgm:presLayoutVars>
      </dgm:prSet>
      <dgm:spPr/>
    </dgm:pt>
    <dgm:pt modelId="{116784BC-6888-45C6-8BF6-EEFC3614795A}" type="pres">
      <dgm:prSet presAssocID="{591785B0-CE9A-4CF1-94FD-790129830A18}" presName="hierChild2" presStyleCnt="0"/>
      <dgm:spPr/>
    </dgm:pt>
    <dgm:pt modelId="{CBF5DF9A-EE8B-4AA0-9C83-60AB18FA85D6}" type="pres">
      <dgm:prSet presAssocID="{D92B18A7-8317-4A1A-B4EE-7DC9AD5187AD}" presName="hierRoot1" presStyleCnt="0"/>
      <dgm:spPr/>
    </dgm:pt>
    <dgm:pt modelId="{BD8FA894-6E15-4AC0-B235-075D1C01E710}" type="pres">
      <dgm:prSet presAssocID="{D92B18A7-8317-4A1A-B4EE-7DC9AD5187AD}" presName="composite" presStyleCnt="0"/>
      <dgm:spPr/>
    </dgm:pt>
    <dgm:pt modelId="{B32707B4-B6D7-4BC2-9CD3-50E826595E17}" type="pres">
      <dgm:prSet presAssocID="{D92B18A7-8317-4A1A-B4EE-7DC9AD5187AD}" presName="background" presStyleLbl="node0" presStyleIdx="1" presStyleCnt="3"/>
      <dgm:spPr/>
    </dgm:pt>
    <dgm:pt modelId="{9121B4DE-3F36-47A1-8B5C-C09ED63891D1}" type="pres">
      <dgm:prSet presAssocID="{D92B18A7-8317-4A1A-B4EE-7DC9AD5187AD}" presName="text" presStyleLbl="fgAcc0" presStyleIdx="1" presStyleCnt="3">
        <dgm:presLayoutVars>
          <dgm:chPref val="3"/>
        </dgm:presLayoutVars>
      </dgm:prSet>
      <dgm:spPr/>
    </dgm:pt>
    <dgm:pt modelId="{B33B28B6-B2C1-40D5-AB48-7094D517AF18}" type="pres">
      <dgm:prSet presAssocID="{D92B18A7-8317-4A1A-B4EE-7DC9AD5187AD}" presName="hierChild2" presStyleCnt="0"/>
      <dgm:spPr/>
    </dgm:pt>
    <dgm:pt modelId="{C781DADD-B48A-45F3-A3EF-75B6FF3EE49F}" type="pres">
      <dgm:prSet presAssocID="{31662439-F66C-452E-A1A1-C9DBE39CED29}" presName="hierRoot1" presStyleCnt="0"/>
      <dgm:spPr/>
    </dgm:pt>
    <dgm:pt modelId="{991A9C6D-74CE-4B49-AA7A-EE8AF8512223}" type="pres">
      <dgm:prSet presAssocID="{31662439-F66C-452E-A1A1-C9DBE39CED29}" presName="composite" presStyleCnt="0"/>
      <dgm:spPr/>
    </dgm:pt>
    <dgm:pt modelId="{279AEE6F-05AB-4556-A81E-8BBFBB719F01}" type="pres">
      <dgm:prSet presAssocID="{31662439-F66C-452E-A1A1-C9DBE39CED29}" presName="background" presStyleLbl="node0" presStyleIdx="2" presStyleCnt="3"/>
      <dgm:spPr/>
    </dgm:pt>
    <dgm:pt modelId="{AAB9B2C4-A81D-4CF4-B87F-B7D9284C0175}" type="pres">
      <dgm:prSet presAssocID="{31662439-F66C-452E-A1A1-C9DBE39CED29}" presName="text" presStyleLbl="fgAcc0" presStyleIdx="2" presStyleCnt="3">
        <dgm:presLayoutVars>
          <dgm:chPref val="3"/>
        </dgm:presLayoutVars>
      </dgm:prSet>
      <dgm:spPr/>
    </dgm:pt>
    <dgm:pt modelId="{ADB60DE6-0F0E-4913-980D-C3C0A2B2038A}" type="pres">
      <dgm:prSet presAssocID="{31662439-F66C-452E-A1A1-C9DBE39CED29}" presName="hierChild2" presStyleCnt="0"/>
      <dgm:spPr/>
    </dgm:pt>
  </dgm:ptLst>
  <dgm:cxnLst>
    <dgm:cxn modelId="{40CF4703-8AD5-44D2-9C53-861388175D98}" srcId="{7D39D547-EA05-4B3E-837F-8266846BAEF0}" destId="{591785B0-CE9A-4CF1-94FD-790129830A18}" srcOrd="0" destOrd="0" parTransId="{F5CDF6C1-7422-4CAB-BE3D-195C87E96F60}" sibTransId="{C6D8C6FD-9C10-4660-A73B-64E96F94C8B0}"/>
    <dgm:cxn modelId="{52E5204A-14C3-4207-A0F7-6E5498EBB259}" type="presOf" srcId="{31662439-F66C-452E-A1A1-C9DBE39CED29}" destId="{AAB9B2C4-A81D-4CF4-B87F-B7D9284C0175}" srcOrd="0" destOrd="0" presId="urn:microsoft.com/office/officeart/2005/8/layout/hierarchy1"/>
    <dgm:cxn modelId="{498C6B50-D01D-45EF-81A3-EC92420B1FD3}" type="presOf" srcId="{D92B18A7-8317-4A1A-B4EE-7DC9AD5187AD}" destId="{9121B4DE-3F36-47A1-8B5C-C09ED63891D1}" srcOrd="0" destOrd="0" presId="urn:microsoft.com/office/officeart/2005/8/layout/hierarchy1"/>
    <dgm:cxn modelId="{B23E7D80-0B2F-41E6-8AFC-A6BF48B3D57D}" srcId="{7D39D547-EA05-4B3E-837F-8266846BAEF0}" destId="{31662439-F66C-452E-A1A1-C9DBE39CED29}" srcOrd="2" destOrd="0" parTransId="{28C3AF9E-EE54-4290-9CC1-AF4B945D8736}" sibTransId="{A84E835E-D89F-4C4A-917A-BC50BBCACF02}"/>
    <dgm:cxn modelId="{3A229786-93C4-4FD8-AF7A-5EB9976FB277}" type="presOf" srcId="{591785B0-CE9A-4CF1-94FD-790129830A18}" destId="{861272EE-7278-4746-B196-629433044DDE}" srcOrd="0" destOrd="0" presId="urn:microsoft.com/office/officeart/2005/8/layout/hierarchy1"/>
    <dgm:cxn modelId="{5A65BFAE-C38A-4789-B88D-D280225E1128}" srcId="{7D39D547-EA05-4B3E-837F-8266846BAEF0}" destId="{D92B18A7-8317-4A1A-B4EE-7DC9AD5187AD}" srcOrd="1" destOrd="0" parTransId="{3118E7A6-0FB9-4DB3-A622-7B534481DDD2}" sibTransId="{7B3F58CA-BF1B-469C-A7E3-66AB61616895}"/>
    <dgm:cxn modelId="{0AEBC8F1-A47C-4D0F-B0E7-559F215DE084}" type="presOf" srcId="{7D39D547-EA05-4B3E-837F-8266846BAEF0}" destId="{8BF5C497-70B0-4B88-9B09-64E07C879AB2}" srcOrd="0" destOrd="0" presId="urn:microsoft.com/office/officeart/2005/8/layout/hierarchy1"/>
    <dgm:cxn modelId="{8DEC25B3-9F2D-4372-A703-B8211466F37C}" type="presParOf" srcId="{8BF5C497-70B0-4B88-9B09-64E07C879AB2}" destId="{41BA3292-08E7-46FF-BECB-55BBD7D6C7BE}" srcOrd="0" destOrd="0" presId="urn:microsoft.com/office/officeart/2005/8/layout/hierarchy1"/>
    <dgm:cxn modelId="{BE4E9FD1-3A8E-4A92-8A0A-EA70B14F5635}" type="presParOf" srcId="{41BA3292-08E7-46FF-BECB-55BBD7D6C7BE}" destId="{9A924252-A5CE-4FD0-99B2-9974777EFE73}" srcOrd="0" destOrd="0" presId="urn:microsoft.com/office/officeart/2005/8/layout/hierarchy1"/>
    <dgm:cxn modelId="{E3F34BD4-8CB9-4E23-8358-B9C7A7449E0F}" type="presParOf" srcId="{9A924252-A5CE-4FD0-99B2-9974777EFE73}" destId="{04957497-3503-4340-8BEF-1954C54941BF}" srcOrd="0" destOrd="0" presId="urn:microsoft.com/office/officeart/2005/8/layout/hierarchy1"/>
    <dgm:cxn modelId="{0348707E-F593-4F3F-AEB2-875039CA7AF1}" type="presParOf" srcId="{9A924252-A5CE-4FD0-99B2-9974777EFE73}" destId="{861272EE-7278-4746-B196-629433044DDE}" srcOrd="1" destOrd="0" presId="urn:microsoft.com/office/officeart/2005/8/layout/hierarchy1"/>
    <dgm:cxn modelId="{B7C1732B-096E-4D2E-8834-499AFE03C9DC}" type="presParOf" srcId="{41BA3292-08E7-46FF-BECB-55BBD7D6C7BE}" destId="{116784BC-6888-45C6-8BF6-EEFC3614795A}" srcOrd="1" destOrd="0" presId="urn:microsoft.com/office/officeart/2005/8/layout/hierarchy1"/>
    <dgm:cxn modelId="{67238667-50F8-48DE-84B9-D82B0DB24A20}" type="presParOf" srcId="{8BF5C497-70B0-4B88-9B09-64E07C879AB2}" destId="{CBF5DF9A-EE8B-4AA0-9C83-60AB18FA85D6}" srcOrd="1" destOrd="0" presId="urn:microsoft.com/office/officeart/2005/8/layout/hierarchy1"/>
    <dgm:cxn modelId="{C027C754-9925-4EFC-824C-9C22A16AEC94}" type="presParOf" srcId="{CBF5DF9A-EE8B-4AA0-9C83-60AB18FA85D6}" destId="{BD8FA894-6E15-4AC0-B235-075D1C01E710}" srcOrd="0" destOrd="0" presId="urn:microsoft.com/office/officeart/2005/8/layout/hierarchy1"/>
    <dgm:cxn modelId="{4F136C48-59E2-4CFB-B27D-400EC7C66C2E}" type="presParOf" srcId="{BD8FA894-6E15-4AC0-B235-075D1C01E710}" destId="{B32707B4-B6D7-4BC2-9CD3-50E826595E17}" srcOrd="0" destOrd="0" presId="urn:microsoft.com/office/officeart/2005/8/layout/hierarchy1"/>
    <dgm:cxn modelId="{BBABC1AA-BE31-4784-AC34-0EC1B4D41AA1}" type="presParOf" srcId="{BD8FA894-6E15-4AC0-B235-075D1C01E710}" destId="{9121B4DE-3F36-47A1-8B5C-C09ED63891D1}" srcOrd="1" destOrd="0" presId="urn:microsoft.com/office/officeart/2005/8/layout/hierarchy1"/>
    <dgm:cxn modelId="{1124A232-F1FB-460C-8B2E-C9C7BC15E567}" type="presParOf" srcId="{CBF5DF9A-EE8B-4AA0-9C83-60AB18FA85D6}" destId="{B33B28B6-B2C1-40D5-AB48-7094D517AF18}" srcOrd="1" destOrd="0" presId="urn:microsoft.com/office/officeart/2005/8/layout/hierarchy1"/>
    <dgm:cxn modelId="{DB27DB56-2FB7-4B06-8F98-18D464A7BB25}" type="presParOf" srcId="{8BF5C497-70B0-4B88-9B09-64E07C879AB2}" destId="{C781DADD-B48A-45F3-A3EF-75B6FF3EE49F}" srcOrd="2" destOrd="0" presId="urn:microsoft.com/office/officeart/2005/8/layout/hierarchy1"/>
    <dgm:cxn modelId="{FFA919D0-9A29-4931-8B8B-899F21EB1B61}" type="presParOf" srcId="{C781DADD-B48A-45F3-A3EF-75B6FF3EE49F}" destId="{991A9C6D-74CE-4B49-AA7A-EE8AF8512223}" srcOrd="0" destOrd="0" presId="urn:microsoft.com/office/officeart/2005/8/layout/hierarchy1"/>
    <dgm:cxn modelId="{5D169B6C-4231-44CB-B134-4FF51392B204}" type="presParOf" srcId="{991A9C6D-74CE-4B49-AA7A-EE8AF8512223}" destId="{279AEE6F-05AB-4556-A81E-8BBFBB719F01}" srcOrd="0" destOrd="0" presId="urn:microsoft.com/office/officeart/2005/8/layout/hierarchy1"/>
    <dgm:cxn modelId="{9CF42DCE-7619-46E3-8D5F-B0ED2DE4BA66}" type="presParOf" srcId="{991A9C6D-74CE-4B49-AA7A-EE8AF8512223}" destId="{AAB9B2C4-A81D-4CF4-B87F-B7D9284C0175}" srcOrd="1" destOrd="0" presId="urn:microsoft.com/office/officeart/2005/8/layout/hierarchy1"/>
    <dgm:cxn modelId="{0FF97173-0219-4FD2-AFB9-CEA1591528C7}" type="presParOf" srcId="{C781DADD-B48A-45F3-A3EF-75B6FF3EE49F}" destId="{ADB60DE6-0F0E-4913-980D-C3C0A2B2038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30E01F8-19D0-43E3-92EF-C17308C797B6}" type="doc">
      <dgm:prSet loTypeId="urn:microsoft.com/office/officeart/2016/7/layout/LinearBlockProcessNumbered" loCatId="process" qsTypeId="urn:microsoft.com/office/officeart/2005/8/quickstyle/simple1#8" qsCatId="simple" csTypeId="urn:microsoft.com/office/officeart/2005/8/colors/colorful1#1" csCatId="colorful" phldr="1"/>
      <dgm:spPr/>
      <dgm:t>
        <a:bodyPr/>
        <a:lstStyle/>
        <a:p>
          <a:endParaRPr lang="en-US"/>
        </a:p>
      </dgm:t>
    </dgm:pt>
    <dgm:pt modelId="{FF5A2D5B-BD06-4C48-969B-F030E7BBCE74}">
      <dgm:prSet custT="1"/>
      <dgm:spPr/>
      <dgm:t>
        <a:bodyPr/>
        <a:lstStyle/>
        <a:p>
          <a:r>
            <a:rPr lang="es-CL" sz="1600" dirty="0"/>
            <a:t>Ultimo trimestre del año es corto pero tiene riesgos legislativos que deben asumirse; en particular PL Sala Cuna, Modificaciones contractuales de Jornadas de Trabajo, Ley 40 horas, PL SIL.</a:t>
          </a:r>
          <a:endParaRPr lang="en-US" sz="1600" dirty="0"/>
        </a:p>
      </dgm:t>
    </dgm:pt>
    <dgm:pt modelId="{D4CCA648-81D0-4874-B21C-5E93D3D558A6}" type="parTrans" cxnId="{19E16F4B-0FD2-41EE-B579-E0D7BF531F58}">
      <dgm:prSet/>
      <dgm:spPr/>
      <dgm:t>
        <a:bodyPr/>
        <a:lstStyle/>
        <a:p>
          <a:endParaRPr lang="en-US"/>
        </a:p>
      </dgm:t>
    </dgm:pt>
    <dgm:pt modelId="{8B38F0B0-5988-4208-B749-38AC0C70BEE7}" type="sibTrans" cxnId="{19E16F4B-0FD2-41EE-B579-E0D7BF531F58}">
      <dgm:prSet phldrT="01"/>
      <dgm:spPr/>
      <dgm:t>
        <a:bodyPr/>
        <a:lstStyle/>
        <a:p>
          <a:r>
            <a:rPr lang="en-US"/>
            <a:t>01</a:t>
          </a:r>
        </a:p>
      </dgm:t>
    </dgm:pt>
    <dgm:pt modelId="{526274F0-EC99-4746-8AFB-333673D68231}">
      <dgm:prSet custT="1"/>
      <dgm:spPr/>
      <dgm:t>
        <a:bodyPr/>
        <a:lstStyle/>
        <a:p>
          <a:r>
            <a:rPr lang="es-CL" sz="1600" dirty="0"/>
            <a:t>En espacio administrativo IRA respecto de Ejercicio de Funciones Dirigenciales (preparar reservas).</a:t>
          </a:r>
          <a:endParaRPr lang="en-US" sz="1600" dirty="0"/>
        </a:p>
      </dgm:t>
    </dgm:pt>
    <dgm:pt modelId="{5EA9585F-4BFE-4C6C-9CCC-7D89CF70D3D9}" type="parTrans" cxnId="{E8D2A13D-8E18-48AD-816D-C75F1DDBE244}">
      <dgm:prSet/>
      <dgm:spPr/>
      <dgm:t>
        <a:bodyPr/>
        <a:lstStyle/>
        <a:p>
          <a:endParaRPr lang="en-US"/>
        </a:p>
      </dgm:t>
    </dgm:pt>
    <dgm:pt modelId="{9B5F3CCE-6B08-437B-B991-2EEDCD246CFB}" type="sibTrans" cxnId="{E8D2A13D-8E18-48AD-816D-C75F1DDBE244}">
      <dgm:prSet phldrT="02"/>
      <dgm:spPr/>
      <dgm:t>
        <a:bodyPr/>
        <a:lstStyle/>
        <a:p>
          <a:r>
            <a:rPr lang="en-US"/>
            <a:t>02</a:t>
          </a:r>
        </a:p>
      </dgm:t>
    </dgm:pt>
    <dgm:pt modelId="{CCD385EA-D074-43A8-A470-091F6D7E48CD}">
      <dgm:prSet/>
      <dgm:spPr/>
      <dgm:t>
        <a:bodyPr/>
        <a:lstStyle/>
        <a:p>
          <a:r>
            <a:rPr lang="es-CL" dirty="0"/>
            <a:t>Política coherente e inteligente en terreno judicial.</a:t>
          </a:r>
          <a:endParaRPr lang="en-US" dirty="0"/>
        </a:p>
      </dgm:t>
    </dgm:pt>
    <dgm:pt modelId="{CD774000-34EA-44E9-B3FA-D7BE11BAA490}" type="parTrans" cxnId="{2E56A00D-00DC-40A2-9261-45CB705FD100}">
      <dgm:prSet/>
      <dgm:spPr/>
      <dgm:t>
        <a:bodyPr/>
        <a:lstStyle/>
        <a:p>
          <a:endParaRPr lang="en-US"/>
        </a:p>
      </dgm:t>
    </dgm:pt>
    <dgm:pt modelId="{642215E5-A490-4BE2-B4BC-54101711CD77}" type="sibTrans" cxnId="{2E56A00D-00DC-40A2-9261-45CB705FD100}">
      <dgm:prSet phldrT="03"/>
      <dgm:spPr/>
      <dgm:t>
        <a:bodyPr/>
        <a:lstStyle/>
        <a:p>
          <a:r>
            <a:rPr lang="en-US"/>
            <a:t>03</a:t>
          </a:r>
        </a:p>
      </dgm:t>
    </dgm:pt>
    <dgm:pt modelId="{D29DA445-85EB-4213-A594-CD045EC2501E}">
      <dgm:prSet/>
      <dgm:spPr/>
      <dgm:t>
        <a:bodyPr/>
        <a:lstStyle/>
        <a:p>
          <a:r>
            <a:rPr lang="es-CL" dirty="0"/>
            <a:t>En Alianzas el deber es ampliar y marcar autonomía para forzar cambios.</a:t>
          </a:r>
          <a:endParaRPr lang="en-US" dirty="0"/>
        </a:p>
      </dgm:t>
    </dgm:pt>
    <dgm:pt modelId="{1A30A607-9790-4EDF-A873-2D9A7B99CDBC}" type="parTrans" cxnId="{ACC2F3C0-6A06-49F9-B67B-EA7B0A98CCFA}">
      <dgm:prSet/>
      <dgm:spPr/>
      <dgm:t>
        <a:bodyPr/>
        <a:lstStyle/>
        <a:p>
          <a:endParaRPr lang="en-US"/>
        </a:p>
      </dgm:t>
    </dgm:pt>
    <dgm:pt modelId="{BA1FAB70-2B80-4CEC-8E7A-F1F6ADCE2987}" type="sibTrans" cxnId="{ACC2F3C0-6A06-49F9-B67B-EA7B0A98CCFA}">
      <dgm:prSet phldrT="04"/>
      <dgm:spPr/>
      <dgm:t>
        <a:bodyPr/>
        <a:lstStyle/>
        <a:p>
          <a:r>
            <a:rPr lang="en-US"/>
            <a:t>04</a:t>
          </a:r>
        </a:p>
      </dgm:t>
    </dgm:pt>
    <dgm:pt modelId="{9667A87A-48B0-4607-9B0B-C99BC1A8E761}">
      <dgm:prSet/>
      <dgm:spPr/>
      <dgm:t>
        <a:bodyPr/>
        <a:lstStyle/>
        <a:p>
          <a:r>
            <a:rPr lang="es-CL" dirty="0"/>
            <a:t>Cohesionarse y homogenizar conductas orgánicas y políticas internas. Viejo dicho; Coherencia Interna para tener Credibilidad Externa.     </a:t>
          </a:r>
          <a:endParaRPr lang="en-US" dirty="0"/>
        </a:p>
      </dgm:t>
    </dgm:pt>
    <dgm:pt modelId="{74633BFC-9551-4D67-AFB2-568699B86E9C}" type="parTrans" cxnId="{F3E9790F-E4C2-47EF-BC8E-3645924D3D86}">
      <dgm:prSet/>
      <dgm:spPr/>
      <dgm:t>
        <a:bodyPr/>
        <a:lstStyle/>
        <a:p>
          <a:endParaRPr lang="en-US"/>
        </a:p>
      </dgm:t>
    </dgm:pt>
    <dgm:pt modelId="{EF943C69-9E05-418D-97B4-96A785D5E09C}" type="sibTrans" cxnId="{F3E9790F-E4C2-47EF-BC8E-3645924D3D86}">
      <dgm:prSet phldrT="05"/>
      <dgm:spPr/>
      <dgm:t>
        <a:bodyPr/>
        <a:lstStyle/>
        <a:p>
          <a:r>
            <a:rPr lang="en-US"/>
            <a:t>05</a:t>
          </a:r>
        </a:p>
      </dgm:t>
    </dgm:pt>
    <dgm:pt modelId="{B8176DE0-AB61-4597-8931-06F616C35B61}" type="pres">
      <dgm:prSet presAssocID="{930E01F8-19D0-43E3-92EF-C17308C797B6}" presName="Name0" presStyleCnt="0">
        <dgm:presLayoutVars>
          <dgm:animLvl val="lvl"/>
          <dgm:resizeHandles val="exact"/>
        </dgm:presLayoutVars>
      </dgm:prSet>
      <dgm:spPr/>
    </dgm:pt>
    <dgm:pt modelId="{A32397BB-96F4-4391-A032-E802B2209DC3}" type="pres">
      <dgm:prSet presAssocID="{FF5A2D5B-BD06-4C48-969B-F030E7BBCE74}" presName="compositeNode" presStyleCnt="0">
        <dgm:presLayoutVars>
          <dgm:bulletEnabled val="1"/>
        </dgm:presLayoutVars>
      </dgm:prSet>
      <dgm:spPr/>
    </dgm:pt>
    <dgm:pt modelId="{DF2CCEF3-2F84-40A6-BB69-CBC7530C5D89}" type="pres">
      <dgm:prSet presAssocID="{FF5A2D5B-BD06-4C48-969B-F030E7BBCE74}" presName="bgRect" presStyleLbl="alignNode1" presStyleIdx="0" presStyleCnt="5" custScaleY="181319" custLinFactNeighborX="-1555"/>
      <dgm:spPr/>
    </dgm:pt>
    <dgm:pt modelId="{85987113-55B2-4BAB-AC12-157AA4A4ADEE}" type="pres">
      <dgm:prSet presAssocID="{8B38F0B0-5988-4208-B749-38AC0C70BEE7}" presName="sibTransNodeRect" presStyleLbl="alignNode1" presStyleIdx="0" presStyleCnt="5">
        <dgm:presLayoutVars>
          <dgm:chMax val="0"/>
          <dgm:bulletEnabled val="1"/>
        </dgm:presLayoutVars>
      </dgm:prSet>
      <dgm:spPr/>
    </dgm:pt>
    <dgm:pt modelId="{BE14074F-4092-41B8-8679-F22F4F060353}" type="pres">
      <dgm:prSet presAssocID="{FF5A2D5B-BD06-4C48-969B-F030E7BBCE74}" presName="nodeRect" presStyleLbl="alignNode1" presStyleIdx="0" presStyleCnt="5">
        <dgm:presLayoutVars>
          <dgm:bulletEnabled val="1"/>
        </dgm:presLayoutVars>
      </dgm:prSet>
      <dgm:spPr/>
    </dgm:pt>
    <dgm:pt modelId="{8092F2A8-1BF8-4CBE-9214-F83B5695C1C8}" type="pres">
      <dgm:prSet presAssocID="{8B38F0B0-5988-4208-B749-38AC0C70BEE7}" presName="sibTrans" presStyleCnt="0"/>
      <dgm:spPr/>
    </dgm:pt>
    <dgm:pt modelId="{B76624F9-42DA-4EFC-A2E8-F7098FC7168B}" type="pres">
      <dgm:prSet presAssocID="{526274F0-EC99-4746-8AFB-333673D68231}" presName="compositeNode" presStyleCnt="0">
        <dgm:presLayoutVars>
          <dgm:bulletEnabled val="1"/>
        </dgm:presLayoutVars>
      </dgm:prSet>
      <dgm:spPr/>
    </dgm:pt>
    <dgm:pt modelId="{78931F0C-B9A9-43AE-830D-F1FA9CFB4436}" type="pres">
      <dgm:prSet presAssocID="{526274F0-EC99-4746-8AFB-333673D68231}" presName="bgRect" presStyleLbl="alignNode1" presStyleIdx="1" presStyleCnt="5" custScaleY="181319"/>
      <dgm:spPr/>
    </dgm:pt>
    <dgm:pt modelId="{E6AC4175-2D80-4AE9-8D6C-D782D962E473}" type="pres">
      <dgm:prSet presAssocID="{9B5F3CCE-6B08-437B-B991-2EEDCD246CFB}" presName="sibTransNodeRect" presStyleLbl="alignNode1" presStyleIdx="1" presStyleCnt="5">
        <dgm:presLayoutVars>
          <dgm:chMax val="0"/>
          <dgm:bulletEnabled val="1"/>
        </dgm:presLayoutVars>
      </dgm:prSet>
      <dgm:spPr/>
    </dgm:pt>
    <dgm:pt modelId="{624BEEF5-C257-455B-AC97-B013A2A2DC6C}" type="pres">
      <dgm:prSet presAssocID="{526274F0-EC99-4746-8AFB-333673D68231}" presName="nodeRect" presStyleLbl="alignNode1" presStyleIdx="1" presStyleCnt="5">
        <dgm:presLayoutVars>
          <dgm:bulletEnabled val="1"/>
        </dgm:presLayoutVars>
      </dgm:prSet>
      <dgm:spPr/>
    </dgm:pt>
    <dgm:pt modelId="{DAD24329-4EF0-4A6F-84A4-15838A1E39CF}" type="pres">
      <dgm:prSet presAssocID="{9B5F3CCE-6B08-437B-B991-2EEDCD246CFB}" presName="sibTrans" presStyleCnt="0"/>
      <dgm:spPr/>
    </dgm:pt>
    <dgm:pt modelId="{7A61CEF3-4C0A-4B13-BFB3-9045B4C4E683}" type="pres">
      <dgm:prSet presAssocID="{CCD385EA-D074-43A8-A470-091F6D7E48CD}" presName="compositeNode" presStyleCnt="0">
        <dgm:presLayoutVars>
          <dgm:bulletEnabled val="1"/>
        </dgm:presLayoutVars>
      </dgm:prSet>
      <dgm:spPr/>
    </dgm:pt>
    <dgm:pt modelId="{383B83BD-91D9-44F4-9A12-213E3176D1A0}" type="pres">
      <dgm:prSet presAssocID="{CCD385EA-D074-43A8-A470-091F6D7E48CD}" presName="bgRect" presStyleLbl="alignNode1" presStyleIdx="2" presStyleCnt="5" custScaleY="181319"/>
      <dgm:spPr/>
    </dgm:pt>
    <dgm:pt modelId="{8C3206C4-9BAB-4779-A08B-0DB5B4F542E8}" type="pres">
      <dgm:prSet presAssocID="{642215E5-A490-4BE2-B4BC-54101711CD77}" presName="sibTransNodeRect" presStyleLbl="alignNode1" presStyleIdx="2" presStyleCnt="5">
        <dgm:presLayoutVars>
          <dgm:chMax val="0"/>
          <dgm:bulletEnabled val="1"/>
        </dgm:presLayoutVars>
      </dgm:prSet>
      <dgm:spPr/>
    </dgm:pt>
    <dgm:pt modelId="{06C10A78-D9CE-4244-8691-CF3814300482}" type="pres">
      <dgm:prSet presAssocID="{CCD385EA-D074-43A8-A470-091F6D7E48CD}" presName="nodeRect" presStyleLbl="alignNode1" presStyleIdx="2" presStyleCnt="5">
        <dgm:presLayoutVars>
          <dgm:bulletEnabled val="1"/>
        </dgm:presLayoutVars>
      </dgm:prSet>
      <dgm:spPr/>
    </dgm:pt>
    <dgm:pt modelId="{2CCB0DF1-B50D-4824-AFD4-76CE8AA66D2D}" type="pres">
      <dgm:prSet presAssocID="{642215E5-A490-4BE2-B4BC-54101711CD77}" presName="sibTrans" presStyleCnt="0"/>
      <dgm:spPr/>
    </dgm:pt>
    <dgm:pt modelId="{852C8F56-0447-42F8-8646-998B1D9E83DA}" type="pres">
      <dgm:prSet presAssocID="{D29DA445-85EB-4213-A594-CD045EC2501E}" presName="compositeNode" presStyleCnt="0">
        <dgm:presLayoutVars>
          <dgm:bulletEnabled val="1"/>
        </dgm:presLayoutVars>
      </dgm:prSet>
      <dgm:spPr/>
    </dgm:pt>
    <dgm:pt modelId="{780A8AC1-9D38-4B42-8EF7-969828CF9F0A}" type="pres">
      <dgm:prSet presAssocID="{D29DA445-85EB-4213-A594-CD045EC2501E}" presName="bgRect" presStyleLbl="alignNode1" presStyleIdx="3" presStyleCnt="5" custScaleY="181319"/>
      <dgm:spPr/>
    </dgm:pt>
    <dgm:pt modelId="{9E60E78D-633E-4513-9597-8E0258252DA6}" type="pres">
      <dgm:prSet presAssocID="{BA1FAB70-2B80-4CEC-8E7A-F1F6ADCE2987}" presName="sibTransNodeRect" presStyleLbl="alignNode1" presStyleIdx="3" presStyleCnt="5">
        <dgm:presLayoutVars>
          <dgm:chMax val="0"/>
          <dgm:bulletEnabled val="1"/>
        </dgm:presLayoutVars>
      </dgm:prSet>
      <dgm:spPr/>
    </dgm:pt>
    <dgm:pt modelId="{3752E6D5-351D-4113-BDD3-384319425B6D}" type="pres">
      <dgm:prSet presAssocID="{D29DA445-85EB-4213-A594-CD045EC2501E}" presName="nodeRect" presStyleLbl="alignNode1" presStyleIdx="3" presStyleCnt="5">
        <dgm:presLayoutVars>
          <dgm:bulletEnabled val="1"/>
        </dgm:presLayoutVars>
      </dgm:prSet>
      <dgm:spPr/>
    </dgm:pt>
    <dgm:pt modelId="{24D9CABA-21DF-42CA-8E09-610733BA2205}" type="pres">
      <dgm:prSet presAssocID="{BA1FAB70-2B80-4CEC-8E7A-F1F6ADCE2987}" presName="sibTrans" presStyleCnt="0"/>
      <dgm:spPr/>
    </dgm:pt>
    <dgm:pt modelId="{86BEFF53-665D-406B-B0AF-79B4FC0FD84A}" type="pres">
      <dgm:prSet presAssocID="{9667A87A-48B0-4607-9B0B-C99BC1A8E761}" presName="compositeNode" presStyleCnt="0">
        <dgm:presLayoutVars>
          <dgm:bulletEnabled val="1"/>
        </dgm:presLayoutVars>
      </dgm:prSet>
      <dgm:spPr/>
    </dgm:pt>
    <dgm:pt modelId="{03664D08-6857-443F-A6E8-96247DF1E095}" type="pres">
      <dgm:prSet presAssocID="{9667A87A-48B0-4607-9B0B-C99BC1A8E761}" presName="bgRect" presStyleLbl="alignNode1" presStyleIdx="4" presStyleCnt="5" custScaleY="181319"/>
      <dgm:spPr/>
    </dgm:pt>
    <dgm:pt modelId="{9E96E6F5-120D-4287-91BA-26AD377B3D7F}" type="pres">
      <dgm:prSet presAssocID="{EF943C69-9E05-418D-97B4-96A785D5E09C}" presName="sibTransNodeRect" presStyleLbl="alignNode1" presStyleIdx="4" presStyleCnt="5">
        <dgm:presLayoutVars>
          <dgm:chMax val="0"/>
          <dgm:bulletEnabled val="1"/>
        </dgm:presLayoutVars>
      </dgm:prSet>
      <dgm:spPr/>
    </dgm:pt>
    <dgm:pt modelId="{20BBABFC-8F65-4183-8D2F-E61EC043AEFB}" type="pres">
      <dgm:prSet presAssocID="{9667A87A-48B0-4607-9B0B-C99BC1A8E761}" presName="nodeRect" presStyleLbl="alignNode1" presStyleIdx="4" presStyleCnt="5">
        <dgm:presLayoutVars>
          <dgm:bulletEnabled val="1"/>
        </dgm:presLayoutVars>
      </dgm:prSet>
      <dgm:spPr/>
    </dgm:pt>
  </dgm:ptLst>
  <dgm:cxnLst>
    <dgm:cxn modelId="{2E56A00D-00DC-40A2-9261-45CB705FD100}" srcId="{930E01F8-19D0-43E3-92EF-C17308C797B6}" destId="{CCD385EA-D074-43A8-A470-091F6D7E48CD}" srcOrd="2" destOrd="0" parTransId="{CD774000-34EA-44E9-B3FA-D7BE11BAA490}" sibTransId="{642215E5-A490-4BE2-B4BC-54101711CD77}"/>
    <dgm:cxn modelId="{F3E9790F-E4C2-47EF-BC8E-3645924D3D86}" srcId="{930E01F8-19D0-43E3-92EF-C17308C797B6}" destId="{9667A87A-48B0-4607-9B0B-C99BC1A8E761}" srcOrd="4" destOrd="0" parTransId="{74633BFC-9551-4D67-AFB2-568699B86E9C}" sibTransId="{EF943C69-9E05-418D-97B4-96A785D5E09C}"/>
    <dgm:cxn modelId="{FAFE9720-1981-4275-B633-D3DFF7DEF4A9}" type="presOf" srcId="{CCD385EA-D074-43A8-A470-091F6D7E48CD}" destId="{383B83BD-91D9-44F4-9A12-213E3176D1A0}" srcOrd="0" destOrd="0" presId="urn:microsoft.com/office/officeart/2016/7/layout/LinearBlockProcessNumbered"/>
    <dgm:cxn modelId="{412DC62A-E1E9-47DA-A527-A29CD1252BE6}" type="presOf" srcId="{CCD385EA-D074-43A8-A470-091F6D7E48CD}" destId="{06C10A78-D9CE-4244-8691-CF3814300482}" srcOrd="1" destOrd="0" presId="urn:microsoft.com/office/officeart/2016/7/layout/LinearBlockProcessNumbered"/>
    <dgm:cxn modelId="{CC372033-6FAA-4A8B-8F00-1B787101CE8D}" type="presOf" srcId="{FF5A2D5B-BD06-4C48-969B-F030E7BBCE74}" destId="{DF2CCEF3-2F84-40A6-BB69-CBC7530C5D89}" srcOrd="0" destOrd="0" presId="urn:microsoft.com/office/officeart/2016/7/layout/LinearBlockProcessNumbered"/>
    <dgm:cxn modelId="{E8D2A13D-8E18-48AD-816D-C75F1DDBE244}" srcId="{930E01F8-19D0-43E3-92EF-C17308C797B6}" destId="{526274F0-EC99-4746-8AFB-333673D68231}" srcOrd="1" destOrd="0" parTransId="{5EA9585F-4BFE-4C6C-9CCC-7D89CF70D3D9}" sibTransId="{9B5F3CCE-6B08-437B-B991-2EEDCD246CFB}"/>
    <dgm:cxn modelId="{19E16F4B-0FD2-41EE-B579-E0D7BF531F58}" srcId="{930E01F8-19D0-43E3-92EF-C17308C797B6}" destId="{FF5A2D5B-BD06-4C48-969B-F030E7BBCE74}" srcOrd="0" destOrd="0" parTransId="{D4CCA648-81D0-4874-B21C-5E93D3D558A6}" sibTransId="{8B38F0B0-5988-4208-B749-38AC0C70BEE7}"/>
    <dgm:cxn modelId="{7386976F-80CE-4762-B238-FD1A27553D6E}" type="presOf" srcId="{526274F0-EC99-4746-8AFB-333673D68231}" destId="{624BEEF5-C257-455B-AC97-B013A2A2DC6C}" srcOrd="1" destOrd="0" presId="urn:microsoft.com/office/officeart/2016/7/layout/LinearBlockProcessNumbered"/>
    <dgm:cxn modelId="{6F9E645A-A939-4D4F-AFAF-2D973B9C5542}" type="presOf" srcId="{FF5A2D5B-BD06-4C48-969B-F030E7BBCE74}" destId="{BE14074F-4092-41B8-8679-F22F4F060353}" srcOrd="1" destOrd="0" presId="urn:microsoft.com/office/officeart/2016/7/layout/LinearBlockProcessNumbered"/>
    <dgm:cxn modelId="{D9751C7B-334A-4BF4-803A-1288641C613E}" type="presOf" srcId="{EF943C69-9E05-418D-97B4-96A785D5E09C}" destId="{9E96E6F5-120D-4287-91BA-26AD377B3D7F}" srcOrd="0" destOrd="0" presId="urn:microsoft.com/office/officeart/2016/7/layout/LinearBlockProcessNumbered"/>
    <dgm:cxn modelId="{A4640184-48EC-4EC6-B00D-5A10545E6277}" type="presOf" srcId="{9667A87A-48B0-4607-9B0B-C99BC1A8E761}" destId="{03664D08-6857-443F-A6E8-96247DF1E095}" srcOrd="0" destOrd="0" presId="urn:microsoft.com/office/officeart/2016/7/layout/LinearBlockProcessNumbered"/>
    <dgm:cxn modelId="{AF558585-E045-4904-A892-4BF034202277}" type="presOf" srcId="{642215E5-A490-4BE2-B4BC-54101711CD77}" destId="{8C3206C4-9BAB-4779-A08B-0DB5B4F542E8}" srcOrd="0" destOrd="0" presId="urn:microsoft.com/office/officeart/2016/7/layout/LinearBlockProcessNumbered"/>
    <dgm:cxn modelId="{D84BD388-B0E1-4437-B672-99CAF0670912}" type="presOf" srcId="{9B5F3CCE-6B08-437B-B991-2EEDCD246CFB}" destId="{E6AC4175-2D80-4AE9-8D6C-D782D962E473}" srcOrd="0" destOrd="0" presId="urn:microsoft.com/office/officeart/2016/7/layout/LinearBlockProcessNumbered"/>
    <dgm:cxn modelId="{5BE23290-7B50-4BEA-9780-8CFB6E2E9F6B}" type="presOf" srcId="{9667A87A-48B0-4607-9B0B-C99BC1A8E761}" destId="{20BBABFC-8F65-4183-8D2F-E61EC043AEFB}" srcOrd="1" destOrd="0" presId="urn:microsoft.com/office/officeart/2016/7/layout/LinearBlockProcessNumbered"/>
    <dgm:cxn modelId="{FA219C9F-F96C-4DC8-8EF2-A083E0CB63B0}" type="presOf" srcId="{BA1FAB70-2B80-4CEC-8E7A-F1F6ADCE2987}" destId="{9E60E78D-633E-4513-9597-8E0258252DA6}" srcOrd="0" destOrd="0" presId="urn:microsoft.com/office/officeart/2016/7/layout/LinearBlockProcessNumbered"/>
    <dgm:cxn modelId="{EBDFB5B7-BF4E-4955-B814-0A31AA371CD9}" type="presOf" srcId="{930E01F8-19D0-43E3-92EF-C17308C797B6}" destId="{B8176DE0-AB61-4597-8931-06F616C35B61}" srcOrd="0" destOrd="0" presId="urn:microsoft.com/office/officeart/2016/7/layout/LinearBlockProcessNumbered"/>
    <dgm:cxn modelId="{ACC2F3C0-6A06-49F9-B67B-EA7B0A98CCFA}" srcId="{930E01F8-19D0-43E3-92EF-C17308C797B6}" destId="{D29DA445-85EB-4213-A594-CD045EC2501E}" srcOrd="3" destOrd="0" parTransId="{1A30A607-9790-4EDF-A873-2D9A7B99CDBC}" sibTransId="{BA1FAB70-2B80-4CEC-8E7A-F1F6ADCE2987}"/>
    <dgm:cxn modelId="{523902C1-B4DF-4DCB-B44E-9BB5DE8AD0A4}" type="presOf" srcId="{8B38F0B0-5988-4208-B749-38AC0C70BEE7}" destId="{85987113-55B2-4BAB-AC12-157AA4A4ADEE}" srcOrd="0" destOrd="0" presId="urn:microsoft.com/office/officeart/2016/7/layout/LinearBlockProcessNumbered"/>
    <dgm:cxn modelId="{FFBC09D1-729F-4732-A98B-201051526846}" type="presOf" srcId="{D29DA445-85EB-4213-A594-CD045EC2501E}" destId="{3752E6D5-351D-4113-BDD3-384319425B6D}" srcOrd="1" destOrd="0" presId="urn:microsoft.com/office/officeart/2016/7/layout/LinearBlockProcessNumbered"/>
    <dgm:cxn modelId="{92AE94E6-A26F-4137-B677-225828761049}" type="presOf" srcId="{D29DA445-85EB-4213-A594-CD045EC2501E}" destId="{780A8AC1-9D38-4B42-8EF7-969828CF9F0A}" srcOrd="0" destOrd="0" presId="urn:microsoft.com/office/officeart/2016/7/layout/LinearBlockProcessNumbered"/>
    <dgm:cxn modelId="{C7C3D1FE-0E1F-437D-B476-DD78B3A796F2}" type="presOf" srcId="{526274F0-EC99-4746-8AFB-333673D68231}" destId="{78931F0C-B9A9-43AE-830D-F1FA9CFB4436}" srcOrd="0" destOrd="0" presId="urn:microsoft.com/office/officeart/2016/7/layout/LinearBlockProcessNumbered"/>
    <dgm:cxn modelId="{20FCE256-F739-4180-8BAE-98A628EF1F14}" type="presParOf" srcId="{B8176DE0-AB61-4597-8931-06F616C35B61}" destId="{A32397BB-96F4-4391-A032-E802B2209DC3}" srcOrd="0" destOrd="0" presId="urn:microsoft.com/office/officeart/2016/7/layout/LinearBlockProcessNumbered"/>
    <dgm:cxn modelId="{5BBBBAAC-4EAA-4470-B578-7E86D118BA61}" type="presParOf" srcId="{A32397BB-96F4-4391-A032-E802B2209DC3}" destId="{DF2CCEF3-2F84-40A6-BB69-CBC7530C5D89}" srcOrd="0" destOrd="0" presId="urn:microsoft.com/office/officeart/2016/7/layout/LinearBlockProcessNumbered"/>
    <dgm:cxn modelId="{B3572748-EE23-422D-A5DA-BD1E734D22C0}" type="presParOf" srcId="{A32397BB-96F4-4391-A032-E802B2209DC3}" destId="{85987113-55B2-4BAB-AC12-157AA4A4ADEE}" srcOrd="1" destOrd="0" presId="urn:microsoft.com/office/officeart/2016/7/layout/LinearBlockProcessNumbered"/>
    <dgm:cxn modelId="{A5C2EBC8-69A5-42FD-98BF-31F13CA6FF45}" type="presParOf" srcId="{A32397BB-96F4-4391-A032-E802B2209DC3}" destId="{BE14074F-4092-41B8-8679-F22F4F060353}" srcOrd="2" destOrd="0" presId="urn:microsoft.com/office/officeart/2016/7/layout/LinearBlockProcessNumbered"/>
    <dgm:cxn modelId="{FB7AC98D-D124-42C2-B008-EC8D937358EF}" type="presParOf" srcId="{B8176DE0-AB61-4597-8931-06F616C35B61}" destId="{8092F2A8-1BF8-4CBE-9214-F83B5695C1C8}" srcOrd="1" destOrd="0" presId="urn:microsoft.com/office/officeart/2016/7/layout/LinearBlockProcessNumbered"/>
    <dgm:cxn modelId="{51A3119B-49CE-4A38-A390-0E3D4F3EEC1D}" type="presParOf" srcId="{B8176DE0-AB61-4597-8931-06F616C35B61}" destId="{B76624F9-42DA-4EFC-A2E8-F7098FC7168B}" srcOrd="2" destOrd="0" presId="urn:microsoft.com/office/officeart/2016/7/layout/LinearBlockProcessNumbered"/>
    <dgm:cxn modelId="{D009AE60-672F-474F-B436-D7A03A3B0BDC}" type="presParOf" srcId="{B76624F9-42DA-4EFC-A2E8-F7098FC7168B}" destId="{78931F0C-B9A9-43AE-830D-F1FA9CFB4436}" srcOrd="0" destOrd="0" presId="urn:microsoft.com/office/officeart/2016/7/layout/LinearBlockProcessNumbered"/>
    <dgm:cxn modelId="{F2AE51D8-C9EC-4345-9B45-67348C1AA3EB}" type="presParOf" srcId="{B76624F9-42DA-4EFC-A2E8-F7098FC7168B}" destId="{E6AC4175-2D80-4AE9-8D6C-D782D962E473}" srcOrd="1" destOrd="0" presId="urn:microsoft.com/office/officeart/2016/7/layout/LinearBlockProcessNumbered"/>
    <dgm:cxn modelId="{85F2FCDA-5EAC-4BEE-87D5-0F25E8E61162}" type="presParOf" srcId="{B76624F9-42DA-4EFC-A2E8-F7098FC7168B}" destId="{624BEEF5-C257-455B-AC97-B013A2A2DC6C}" srcOrd="2" destOrd="0" presId="urn:microsoft.com/office/officeart/2016/7/layout/LinearBlockProcessNumbered"/>
    <dgm:cxn modelId="{C732C97B-2461-4E64-9585-D36E4F17269B}" type="presParOf" srcId="{B8176DE0-AB61-4597-8931-06F616C35B61}" destId="{DAD24329-4EF0-4A6F-84A4-15838A1E39CF}" srcOrd="3" destOrd="0" presId="urn:microsoft.com/office/officeart/2016/7/layout/LinearBlockProcessNumbered"/>
    <dgm:cxn modelId="{D2B0A9F2-FEA5-4777-962C-90CF82C6A401}" type="presParOf" srcId="{B8176DE0-AB61-4597-8931-06F616C35B61}" destId="{7A61CEF3-4C0A-4B13-BFB3-9045B4C4E683}" srcOrd="4" destOrd="0" presId="urn:microsoft.com/office/officeart/2016/7/layout/LinearBlockProcessNumbered"/>
    <dgm:cxn modelId="{AE16B162-44EB-4756-9691-ACFD63122C90}" type="presParOf" srcId="{7A61CEF3-4C0A-4B13-BFB3-9045B4C4E683}" destId="{383B83BD-91D9-44F4-9A12-213E3176D1A0}" srcOrd="0" destOrd="0" presId="urn:microsoft.com/office/officeart/2016/7/layout/LinearBlockProcessNumbered"/>
    <dgm:cxn modelId="{BEF08781-CF89-4749-9064-6EF05D763FAC}" type="presParOf" srcId="{7A61CEF3-4C0A-4B13-BFB3-9045B4C4E683}" destId="{8C3206C4-9BAB-4779-A08B-0DB5B4F542E8}" srcOrd="1" destOrd="0" presId="urn:microsoft.com/office/officeart/2016/7/layout/LinearBlockProcessNumbered"/>
    <dgm:cxn modelId="{BC8FB173-F63C-4CBC-A1A6-4019353B40C3}" type="presParOf" srcId="{7A61CEF3-4C0A-4B13-BFB3-9045B4C4E683}" destId="{06C10A78-D9CE-4244-8691-CF3814300482}" srcOrd="2" destOrd="0" presId="urn:microsoft.com/office/officeart/2016/7/layout/LinearBlockProcessNumbered"/>
    <dgm:cxn modelId="{B3646CD4-D201-43C0-87A2-66547E3D45E5}" type="presParOf" srcId="{B8176DE0-AB61-4597-8931-06F616C35B61}" destId="{2CCB0DF1-B50D-4824-AFD4-76CE8AA66D2D}" srcOrd="5" destOrd="0" presId="urn:microsoft.com/office/officeart/2016/7/layout/LinearBlockProcessNumbered"/>
    <dgm:cxn modelId="{CC5107D3-1462-4FBF-AE31-F145A6DA3C1B}" type="presParOf" srcId="{B8176DE0-AB61-4597-8931-06F616C35B61}" destId="{852C8F56-0447-42F8-8646-998B1D9E83DA}" srcOrd="6" destOrd="0" presId="urn:microsoft.com/office/officeart/2016/7/layout/LinearBlockProcessNumbered"/>
    <dgm:cxn modelId="{882D0B65-36B5-4BB5-B892-DA3C2D89005C}" type="presParOf" srcId="{852C8F56-0447-42F8-8646-998B1D9E83DA}" destId="{780A8AC1-9D38-4B42-8EF7-969828CF9F0A}" srcOrd="0" destOrd="0" presId="urn:microsoft.com/office/officeart/2016/7/layout/LinearBlockProcessNumbered"/>
    <dgm:cxn modelId="{96B02C7F-CCE3-47D9-8568-11DAE0DDE9C9}" type="presParOf" srcId="{852C8F56-0447-42F8-8646-998B1D9E83DA}" destId="{9E60E78D-633E-4513-9597-8E0258252DA6}" srcOrd="1" destOrd="0" presId="urn:microsoft.com/office/officeart/2016/7/layout/LinearBlockProcessNumbered"/>
    <dgm:cxn modelId="{E699E9C6-7DF0-4531-BC45-38DF3C7ADD25}" type="presParOf" srcId="{852C8F56-0447-42F8-8646-998B1D9E83DA}" destId="{3752E6D5-351D-4113-BDD3-384319425B6D}" srcOrd="2" destOrd="0" presId="urn:microsoft.com/office/officeart/2016/7/layout/LinearBlockProcessNumbered"/>
    <dgm:cxn modelId="{E169F1C1-70D7-4C15-8AEF-58C1C7216285}" type="presParOf" srcId="{B8176DE0-AB61-4597-8931-06F616C35B61}" destId="{24D9CABA-21DF-42CA-8E09-610733BA2205}" srcOrd="7" destOrd="0" presId="urn:microsoft.com/office/officeart/2016/7/layout/LinearBlockProcessNumbered"/>
    <dgm:cxn modelId="{CDCB840B-EB19-4F67-B976-6A60A107127C}" type="presParOf" srcId="{B8176DE0-AB61-4597-8931-06F616C35B61}" destId="{86BEFF53-665D-406B-B0AF-79B4FC0FD84A}" srcOrd="8" destOrd="0" presId="urn:microsoft.com/office/officeart/2016/7/layout/LinearBlockProcessNumbered"/>
    <dgm:cxn modelId="{1CFA30FB-F906-486A-B74E-50CDF7369058}" type="presParOf" srcId="{86BEFF53-665D-406B-B0AF-79B4FC0FD84A}" destId="{03664D08-6857-443F-A6E8-96247DF1E095}" srcOrd="0" destOrd="0" presId="urn:microsoft.com/office/officeart/2016/7/layout/LinearBlockProcessNumbered"/>
    <dgm:cxn modelId="{3EAF8504-9FF5-4514-9674-C223B2F0B578}" type="presParOf" srcId="{86BEFF53-665D-406B-B0AF-79B4FC0FD84A}" destId="{9E96E6F5-120D-4287-91BA-26AD377B3D7F}" srcOrd="1" destOrd="0" presId="urn:microsoft.com/office/officeart/2016/7/layout/LinearBlockProcessNumbered"/>
    <dgm:cxn modelId="{B1B189B9-79B6-46CA-A744-A9AC97979DE7}" type="presParOf" srcId="{86BEFF53-665D-406B-B0AF-79B4FC0FD84A}" destId="{20BBABFC-8F65-4183-8D2F-E61EC043AEFB}"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1678DD3-FCCB-4828-8584-EFAAF5341A37}" type="doc">
      <dgm:prSet loTypeId="urn:microsoft.com/office/officeart/2018/2/layout/IconLabelList" loCatId="icon" qsTypeId="urn:microsoft.com/office/officeart/2005/8/quickstyle/simple1#9" qsCatId="simple" csTypeId="urn:microsoft.com/office/officeart/2005/8/colors/accent1_2#1" csCatId="accent1" phldr="1"/>
      <dgm:spPr/>
      <dgm:t>
        <a:bodyPr/>
        <a:lstStyle/>
        <a:p>
          <a:endParaRPr lang="en-US"/>
        </a:p>
      </dgm:t>
    </dgm:pt>
    <dgm:pt modelId="{B32A0557-03E1-4D6A-A156-221E82AA95B6}">
      <dgm:prSet custT="1"/>
      <dgm:spPr/>
      <dgm:t>
        <a:bodyPr/>
        <a:lstStyle/>
        <a:p>
          <a:pPr>
            <a:lnSpc>
              <a:spcPct val="100000"/>
            </a:lnSpc>
          </a:pPr>
          <a:r>
            <a:rPr lang="es-CL" sz="2400" b="1" dirty="0">
              <a:solidFill>
                <a:srgbClr val="800000"/>
              </a:solidFill>
            </a:rPr>
            <a:t>La macroeconomía de 2026 exige resistencia; las proyecciones de 2027 exigen visión.</a:t>
          </a:r>
          <a:endParaRPr lang="en-US" sz="2400" b="1" dirty="0">
            <a:solidFill>
              <a:srgbClr val="800000"/>
            </a:solidFill>
          </a:endParaRPr>
        </a:p>
      </dgm:t>
    </dgm:pt>
    <dgm:pt modelId="{7E8D42CD-8CE6-48E9-8242-0F63ADDC0FEE}" type="parTrans" cxnId="{B1C875A9-3E4B-4975-AF16-0152212EDF50}">
      <dgm:prSet/>
      <dgm:spPr/>
      <dgm:t>
        <a:bodyPr/>
        <a:lstStyle/>
        <a:p>
          <a:endParaRPr lang="en-US" sz="1400"/>
        </a:p>
      </dgm:t>
    </dgm:pt>
    <dgm:pt modelId="{9E0F67DC-F4ED-41B0-A749-71A5128A1265}" type="sibTrans" cxnId="{B1C875A9-3E4B-4975-AF16-0152212EDF50}">
      <dgm:prSet/>
      <dgm:spPr/>
      <dgm:t>
        <a:bodyPr/>
        <a:lstStyle/>
        <a:p>
          <a:endParaRPr lang="en-US" sz="1400"/>
        </a:p>
      </dgm:t>
    </dgm:pt>
    <dgm:pt modelId="{8160A799-94C7-489A-999F-7E74C0AC4014}">
      <dgm:prSet custT="1"/>
      <dgm:spPr/>
      <dgm:t>
        <a:bodyPr/>
        <a:lstStyle/>
        <a:p>
          <a:pPr>
            <a:lnSpc>
              <a:spcPct val="100000"/>
            </a:lnSpc>
          </a:pPr>
          <a:r>
            <a:rPr lang="es-CL" sz="2400" b="1" dirty="0">
              <a:solidFill>
                <a:srgbClr val="800000"/>
              </a:solidFill>
            </a:rPr>
            <a:t>Utilizar esta inteligencia para negociar desde la evidencia y el poder</a:t>
          </a:r>
          <a:endParaRPr lang="en-US" sz="2400" b="1" dirty="0">
            <a:solidFill>
              <a:srgbClr val="800000"/>
            </a:solidFill>
          </a:endParaRPr>
        </a:p>
      </dgm:t>
    </dgm:pt>
    <dgm:pt modelId="{E80F68A7-304B-41C7-B1B4-F8EF899CAEC1}" type="parTrans" cxnId="{575A571B-B431-4782-8056-337809B9A08A}">
      <dgm:prSet/>
      <dgm:spPr/>
      <dgm:t>
        <a:bodyPr/>
        <a:lstStyle/>
        <a:p>
          <a:endParaRPr lang="en-US" sz="1400"/>
        </a:p>
      </dgm:t>
    </dgm:pt>
    <dgm:pt modelId="{B91B5F29-58E9-4E62-83EE-EA1B6F6AE75A}" type="sibTrans" cxnId="{575A571B-B431-4782-8056-337809B9A08A}">
      <dgm:prSet/>
      <dgm:spPr/>
      <dgm:t>
        <a:bodyPr/>
        <a:lstStyle/>
        <a:p>
          <a:endParaRPr lang="en-US" sz="1400"/>
        </a:p>
      </dgm:t>
    </dgm:pt>
    <dgm:pt modelId="{EDB84FBF-7E3E-459D-AC61-61207C303170}" type="pres">
      <dgm:prSet presAssocID="{01678DD3-FCCB-4828-8584-EFAAF5341A37}" presName="root" presStyleCnt="0">
        <dgm:presLayoutVars>
          <dgm:dir/>
          <dgm:resizeHandles val="exact"/>
        </dgm:presLayoutVars>
      </dgm:prSet>
      <dgm:spPr/>
    </dgm:pt>
    <dgm:pt modelId="{D602A775-95C3-4F92-9225-5B11C7958400}" type="pres">
      <dgm:prSet presAssocID="{B32A0557-03E1-4D6A-A156-221E82AA95B6}" presName="compNode" presStyleCnt="0"/>
      <dgm:spPr/>
    </dgm:pt>
    <dgm:pt modelId="{22DD0793-B249-4BF2-94C7-658BA398D20E}" type="pres">
      <dgm:prSet presAssocID="{B32A0557-03E1-4D6A-A156-221E82AA95B6}" presName="iconRect" presStyleLbl="node1" presStyleIdx="0" presStyleCnt="2"/>
      <dgm:spPr>
        <a:noFill/>
        <a:ln>
          <a:noFill/>
        </a:ln>
      </dgm:spPr>
    </dgm:pt>
    <dgm:pt modelId="{5F6D51C7-EB9B-46CB-B4E5-195DD9C502C8}" type="pres">
      <dgm:prSet presAssocID="{B32A0557-03E1-4D6A-A156-221E82AA95B6}" presName="spaceRect" presStyleCnt="0"/>
      <dgm:spPr/>
    </dgm:pt>
    <dgm:pt modelId="{C7C75A02-BCB6-4A5E-86E4-C6BCEA12FF58}" type="pres">
      <dgm:prSet presAssocID="{B32A0557-03E1-4D6A-A156-221E82AA95B6}" presName="textRect" presStyleLbl="revTx" presStyleIdx="0" presStyleCnt="2">
        <dgm:presLayoutVars>
          <dgm:chMax val="1"/>
          <dgm:chPref val="1"/>
        </dgm:presLayoutVars>
      </dgm:prSet>
      <dgm:spPr/>
    </dgm:pt>
    <dgm:pt modelId="{E7B667F1-9E77-47AC-8D1D-678E0E15CFA2}" type="pres">
      <dgm:prSet presAssocID="{9E0F67DC-F4ED-41B0-A749-71A5128A1265}" presName="sibTrans" presStyleCnt="0"/>
      <dgm:spPr/>
    </dgm:pt>
    <dgm:pt modelId="{49442408-7F0F-4848-82BC-B6DF24288843}" type="pres">
      <dgm:prSet presAssocID="{8160A799-94C7-489A-999F-7E74C0AC4014}" presName="compNode" presStyleCnt="0"/>
      <dgm:spPr/>
    </dgm:pt>
    <dgm:pt modelId="{43AA5F9E-7F1E-4BFA-B9FE-C4C0412790BC}" type="pres">
      <dgm:prSet presAssocID="{8160A799-94C7-489A-999F-7E74C0AC4014}" presName="iconRect" presStyleLbl="node1" presStyleIdx="1" presStyleCnt="2"/>
      <dgm:spPr>
        <a:noFill/>
        <a:ln>
          <a:noFill/>
        </a:ln>
      </dgm:spPr>
    </dgm:pt>
    <dgm:pt modelId="{EB91AF66-FBF0-4239-8BC7-0E27BEAA6FFA}" type="pres">
      <dgm:prSet presAssocID="{8160A799-94C7-489A-999F-7E74C0AC4014}" presName="spaceRect" presStyleCnt="0"/>
      <dgm:spPr/>
    </dgm:pt>
    <dgm:pt modelId="{988DCC21-7F40-428C-8090-976D93AF593A}" type="pres">
      <dgm:prSet presAssocID="{8160A799-94C7-489A-999F-7E74C0AC4014}" presName="textRect" presStyleLbl="revTx" presStyleIdx="1" presStyleCnt="2">
        <dgm:presLayoutVars>
          <dgm:chMax val="1"/>
          <dgm:chPref val="1"/>
        </dgm:presLayoutVars>
      </dgm:prSet>
      <dgm:spPr/>
    </dgm:pt>
  </dgm:ptLst>
  <dgm:cxnLst>
    <dgm:cxn modelId="{575A571B-B431-4782-8056-337809B9A08A}" srcId="{01678DD3-FCCB-4828-8584-EFAAF5341A37}" destId="{8160A799-94C7-489A-999F-7E74C0AC4014}" srcOrd="1" destOrd="0" parTransId="{E80F68A7-304B-41C7-B1B4-F8EF899CAEC1}" sibTransId="{B91B5F29-58E9-4E62-83EE-EA1B6F6AE75A}"/>
    <dgm:cxn modelId="{3733714B-81AB-408D-BA49-387109829A3F}" type="presOf" srcId="{B32A0557-03E1-4D6A-A156-221E82AA95B6}" destId="{C7C75A02-BCB6-4A5E-86E4-C6BCEA12FF58}" srcOrd="0" destOrd="0" presId="urn:microsoft.com/office/officeart/2018/2/layout/IconLabelList"/>
    <dgm:cxn modelId="{B1C875A9-3E4B-4975-AF16-0152212EDF50}" srcId="{01678DD3-FCCB-4828-8584-EFAAF5341A37}" destId="{B32A0557-03E1-4D6A-A156-221E82AA95B6}" srcOrd="0" destOrd="0" parTransId="{7E8D42CD-8CE6-48E9-8242-0F63ADDC0FEE}" sibTransId="{9E0F67DC-F4ED-41B0-A749-71A5128A1265}"/>
    <dgm:cxn modelId="{79C97AED-D763-4DAD-84A1-B4868CC849B6}" type="presOf" srcId="{01678DD3-FCCB-4828-8584-EFAAF5341A37}" destId="{EDB84FBF-7E3E-459D-AC61-61207C303170}" srcOrd="0" destOrd="0" presId="urn:microsoft.com/office/officeart/2018/2/layout/IconLabelList"/>
    <dgm:cxn modelId="{715A35F4-643E-4EAB-BD1B-D76C6E6940C5}" type="presOf" srcId="{8160A799-94C7-489A-999F-7E74C0AC4014}" destId="{988DCC21-7F40-428C-8090-976D93AF593A}" srcOrd="0" destOrd="0" presId="urn:microsoft.com/office/officeart/2018/2/layout/IconLabelList"/>
    <dgm:cxn modelId="{5049DCA1-8D7E-4580-A161-ECFBAF8ED113}" type="presParOf" srcId="{EDB84FBF-7E3E-459D-AC61-61207C303170}" destId="{D602A775-95C3-4F92-9225-5B11C7958400}" srcOrd="0" destOrd="0" presId="urn:microsoft.com/office/officeart/2018/2/layout/IconLabelList"/>
    <dgm:cxn modelId="{C55795BC-24C1-4DCE-AB5B-94451E8B232D}" type="presParOf" srcId="{D602A775-95C3-4F92-9225-5B11C7958400}" destId="{22DD0793-B249-4BF2-94C7-658BA398D20E}" srcOrd="0" destOrd="0" presId="urn:microsoft.com/office/officeart/2018/2/layout/IconLabelList"/>
    <dgm:cxn modelId="{48483D74-3C09-4F82-B0F3-35BC3587B713}" type="presParOf" srcId="{D602A775-95C3-4F92-9225-5B11C7958400}" destId="{5F6D51C7-EB9B-46CB-B4E5-195DD9C502C8}" srcOrd="1" destOrd="0" presId="urn:microsoft.com/office/officeart/2018/2/layout/IconLabelList"/>
    <dgm:cxn modelId="{46D4D085-A4FF-424D-A9BD-4D8BCBBF425F}" type="presParOf" srcId="{D602A775-95C3-4F92-9225-5B11C7958400}" destId="{C7C75A02-BCB6-4A5E-86E4-C6BCEA12FF58}" srcOrd="2" destOrd="0" presId="urn:microsoft.com/office/officeart/2018/2/layout/IconLabelList"/>
    <dgm:cxn modelId="{94743219-C775-41A3-BF0E-6C00F6DFFB83}" type="presParOf" srcId="{EDB84FBF-7E3E-459D-AC61-61207C303170}" destId="{E7B667F1-9E77-47AC-8D1D-678E0E15CFA2}" srcOrd="1" destOrd="0" presId="urn:microsoft.com/office/officeart/2018/2/layout/IconLabelList"/>
    <dgm:cxn modelId="{4CC33F90-4397-4A42-BA43-50D56E5D52AB}" type="presParOf" srcId="{EDB84FBF-7E3E-459D-AC61-61207C303170}" destId="{49442408-7F0F-4848-82BC-B6DF24288843}" srcOrd="2" destOrd="0" presId="urn:microsoft.com/office/officeart/2018/2/layout/IconLabelList"/>
    <dgm:cxn modelId="{EC5EFCFB-86AB-4C24-9B3A-36EB4A71706A}" type="presParOf" srcId="{49442408-7F0F-4848-82BC-B6DF24288843}" destId="{43AA5F9E-7F1E-4BFA-B9FE-C4C0412790BC}" srcOrd="0" destOrd="0" presId="urn:microsoft.com/office/officeart/2018/2/layout/IconLabelList"/>
    <dgm:cxn modelId="{3946C2FD-00B7-45DB-B01E-96089B06DB1E}" type="presParOf" srcId="{49442408-7F0F-4848-82BC-B6DF24288843}" destId="{EB91AF66-FBF0-4239-8BC7-0E27BEAA6FFA}" srcOrd="1" destOrd="0" presId="urn:microsoft.com/office/officeart/2018/2/layout/IconLabelList"/>
    <dgm:cxn modelId="{679B12F0-4014-4B3C-B73D-6F4CB1EF1CAD}" type="presParOf" srcId="{49442408-7F0F-4848-82BC-B6DF24288843}" destId="{988DCC21-7F40-428C-8090-976D93AF593A}" srcOrd="2" destOrd="0" presId="urn:microsoft.com/office/officeart/2018/2/layout/IconLabelList"/>
  </dgm:cxnLst>
  <dgm:bg>
    <a:blipFill>
      <a:blip xmlns:r="http://schemas.openxmlformats.org/officeDocument/2006/relationships" r:embed="rId1">
        <a:alphaModFix amt="30000"/>
      </a:blip>
      <a:stretch>
        <a:fillRect t="-15666" b="-2909"/>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0E3EF7-0A2E-406D-AF5F-B8C03AF539FE}">
      <dsp:nvSpPr>
        <dsp:cNvPr id="0" name=""/>
        <dsp:cNvSpPr/>
      </dsp:nvSpPr>
      <dsp:spPr>
        <a:xfrm>
          <a:off x="0" y="303248"/>
          <a:ext cx="10515600" cy="171075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0E7B29-1E81-4BFA-A7C1-62C0CE42F5AA}">
      <dsp:nvSpPr>
        <dsp:cNvPr id="0" name=""/>
        <dsp:cNvSpPr/>
      </dsp:nvSpPr>
      <dsp:spPr>
        <a:xfrm>
          <a:off x="517502" y="688167"/>
          <a:ext cx="941834" cy="94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730E46-5D7A-4E5C-AFE2-6248C5235F57}">
      <dsp:nvSpPr>
        <dsp:cNvPr id="0" name=""/>
        <dsp:cNvSpPr/>
      </dsp:nvSpPr>
      <dsp:spPr>
        <a:xfrm>
          <a:off x="1976839" y="303248"/>
          <a:ext cx="8534893" cy="1712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1232" tIns="181232" rIns="181232" bIns="181232" numCol="1" spcCol="1270" anchor="ctr" anchorCtr="0">
          <a:noAutofit/>
        </a:bodyPr>
        <a:lstStyle/>
        <a:p>
          <a:pPr marL="0" lvl="0" indent="0" algn="l" defTabSz="1066800">
            <a:lnSpc>
              <a:spcPct val="90000"/>
            </a:lnSpc>
            <a:spcBef>
              <a:spcPct val="0"/>
            </a:spcBef>
            <a:spcAft>
              <a:spcPct val="35000"/>
            </a:spcAft>
            <a:buNone/>
          </a:pPr>
          <a:r>
            <a:rPr lang="es-CL" sz="2400" kern="1200" dirty="0"/>
            <a:t>Cualquier Análisis de Coyuntura debe considerar los factores coyunturales pero también los estructurales (tiempo-duración, peso-influencia sobre realidad, densidad-complejidad en su desmontaje)</a:t>
          </a:r>
          <a:endParaRPr lang="en-US" sz="2400" kern="1200" dirty="0"/>
        </a:p>
      </dsp:txBody>
      <dsp:txXfrm>
        <a:off x="1976839" y="303248"/>
        <a:ext cx="8534893" cy="1712425"/>
      </dsp:txXfrm>
    </dsp:sp>
    <dsp:sp modelId="{5759B78E-C5FB-4ACA-8E5A-7FDF0379BD04}">
      <dsp:nvSpPr>
        <dsp:cNvPr id="0" name=""/>
        <dsp:cNvSpPr/>
      </dsp:nvSpPr>
      <dsp:spPr>
        <a:xfrm>
          <a:off x="0" y="2341850"/>
          <a:ext cx="10515600" cy="171075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EF6A5-188F-48A4-8A56-31FBBD97FF99}">
      <dsp:nvSpPr>
        <dsp:cNvPr id="0" name=""/>
        <dsp:cNvSpPr/>
      </dsp:nvSpPr>
      <dsp:spPr>
        <a:xfrm>
          <a:off x="517502" y="2726769"/>
          <a:ext cx="941834" cy="94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DE04A7-EDF2-40F9-968A-45680A748EC7}">
      <dsp:nvSpPr>
        <dsp:cNvPr id="0" name=""/>
        <dsp:cNvSpPr/>
      </dsp:nvSpPr>
      <dsp:spPr>
        <a:xfrm>
          <a:off x="1976839" y="2341850"/>
          <a:ext cx="8534893" cy="1712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1232" tIns="181232" rIns="181232" bIns="181232" numCol="1" spcCol="1270" anchor="ctr" anchorCtr="0">
          <a:noAutofit/>
        </a:bodyPr>
        <a:lstStyle/>
        <a:p>
          <a:pPr marL="0" lvl="0" indent="0" algn="l" defTabSz="1066800">
            <a:lnSpc>
              <a:spcPct val="100000"/>
            </a:lnSpc>
            <a:spcBef>
              <a:spcPct val="0"/>
            </a:spcBef>
            <a:spcAft>
              <a:spcPct val="35000"/>
            </a:spcAft>
            <a:buNone/>
          </a:pPr>
          <a:r>
            <a:rPr lang="es-CL" sz="2400" kern="1200" dirty="0"/>
            <a:t>Nos marcan datos globales como la crisis climática, la disrupción tecnológica, el quiebre en las reservas de recursos naturales, la sobrepoblación, el fin del multilateralismo y el reordenamiento de los poderes en los gobiernos centrales.</a:t>
          </a:r>
          <a:endParaRPr lang="en-US" sz="2400" kern="1200" dirty="0"/>
        </a:p>
      </dsp:txBody>
      <dsp:txXfrm>
        <a:off x="1976839" y="2341850"/>
        <a:ext cx="8534893" cy="17124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43170-3B4B-48C5-A3F6-D6AE737B9C53}">
      <dsp:nvSpPr>
        <dsp:cNvPr id="0" name=""/>
        <dsp:cNvSpPr/>
      </dsp:nvSpPr>
      <dsp:spPr>
        <a:xfrm>
          <a:off x="0" y="11342"/>
          <a:ext cx="10515600" cy="213429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L" sz="2300" kern="1200" dirty="0"/>
            <a:t>Chile tiene un modelo de organización social neoliberal en un mundo en que, después de la crisis petrolera del 73, el capitalismo busca reconstruirse, adaptarse, perdurar y maximizar ganancias. </a:t>
          </a:r>
          <a:endParaRPr lang="en-US" sz="2300" kern="1200" dirty="0"/>
        </a:p>
      </dsp:txBody>
      <dsp:txXfrm>
        <a:off x="104188" y="115530"/>
        <a:ext cx="10307224" cy="1925923"/>
      </dsp:txXfrm>
    </dsp:sp>
    <dsp:sp modelId="{D548AD5E-BA12-4ACD-9D98-4D2D5D77FB03}">
      <dsp:nvSpPr>
        <dsp:cNvPr id="0" name=""/>
        <dsp:cNvSpPr/>
      </dsp:nvSpPr>
      <dsp:spPr>
        <a:xfrm>
          <a:off x="0" y="2211882"/>
          <a:ext cx="10515600" cy="2134299"/>
        </a:xfrm>
        <a:prstGeom prst="roundRect">
          <a:avLst/>
        </a:prstGeom>
        <a:solidFill>
          <a:schemeClr val="accent2">
            <a:hueOff val="-9067203"/>
            <a:satOff val="5236"/>
            <a:lumOff val="-96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L" sz="2300" kern="1200" dirty="0"/>
            <a:t>Las ultraderechas, en distintas partes del mundo, son las herramientas políticas de esta transformación. </a:t>
          </a:r>
        </a:p>
        <a:p>
          <a:pPr marL="0" lvl="0" indent="0" algn="l" defTabSz="1022350">
            <a:lnSpc>
              <a:spcPct val="90000"/>
            </a:lnSpc>
            <a:spcBef>
              <a:spcPct val="0"/>
            </a:spcBef>
            <a:spcAft>
              <a:spcPct val="35000"/>
            </a:spcAft>
            <a:buNone/>
          </a:pPr>
          <a:r>
            <a:rPr lang="es-CL" sz="2300" kern="1200" dirty="0"/>
            <a:t>Para evaluar una coyuntura electoral precisa, como la chilena que parte este diciembre 2025, se requieren series largas de números y no declarar de inmediato un cambio cultural.</a:t>
          </a:r>
          <a:endParaRPr lang="en-US" sz="2300" kern="1200" dirty="0"/>
        </a:p>
      </dsp:txBody>
      <dsp:txXfrm>
        <a:off x="104188" y="2316070"/>
        <a:ext cx="10307224" cy="19259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443170-3B4B-48C5-A3F6-D6AE737B9C53}">
      <dsp:nvSpPr>
        <dsp:cNvPr id="0" name=""/>
        <dsp:cNvSpPr/>
      </dsp:nvSpPr>
      <dsp:spPr>
        <a:xfrm>
          <a:off x="0" y="54941"/>
          <a:ext cx="10515600" cy="20849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De Sun Tzu; Si </a:t>
          </a:r>
          <a:r>
            <a:rPr lang="en-US" sz="2700" kern="1200" dirty="0" err="1"/>
            <a:t>conoces</a:t>
          </a:r>
          <a:r>
            <a:rPr lang="en-US" sz="2700" kern="1200" dirty="0"/>
            <a:t> a </a:t>
          </a:r>
          <a:r>
            <a:rPr lang="en-US" sz="2700" kern="1200" dirty="0" err="1"/>
            <a:t>tu</a:t>
          </a:r>
          <a:r>
            <a:rPr lang="en-US" sz="2700" kern="1200" dirty="0"/>
            <a:t> </a:t>
          </a:r>
          <a:r>
            <a:rPr lang="en-US" sz="2700" kern="1200" dirty="0" err="1"/>
            <a:t>enemigo</a:t>
          </a:r>
          <a:r>
            <a:rPr lang="en-US" sz="2700" kern="1200" dirty="0"/>
            <a:t> y </a:t>
          </a:r>
          <a:r>
            <a:rPr lang="en-US" sz="2700" kern="1200" dirty="0" err="1"/>
            <a:t>te</a:t>
          </a:r>
          <a:r>
            <a:rPr lang="en-US" sz="2700" kern="1200" dirty="0"/>
            <a:t> </a:t>
          </a:r>
          <a:r>
            <a:rPr lang="en-US" sz="2700" kern="1200" dirty="0" err="1"/>
            <a:t>conoces</a:t>
          </a:r>
          <a:r>
            <a:rPr lang="en-US" sz="2700" kern="1200" dirty="0"/>
            <a:t> a </a:t>
          </a:r>
          <a:r>
            <a:rPr lang="en-US" sz="2700" kern="1200" dirty="0" err="1"/>
            <a:t>ti</a:t>
          </a:r>
          <a:r>
            <a:rPr lang="en-US" sz="2700" kern="1200" dirty="0"/>
            <a:t> </a:t>
          </a:r>
          <a:r>
            <a:rPr lang="en-US" sz="2700" kern="1200" dirty="0" err="1"/>
            <a:t>mismo</a:t>
          </a:r>
          <a:r>
            <a:rPr lang="en-US" sz="2700" kern="1200" dirty="0"/>
            <a:t> no </a:t>
          </a:r>
          <a:r>
            <a:rPr lang="en-US" sz="2700" kern="1200" dirty="0" err="1"/>
            <a:t>debes</a:t>
          </a:r>
          <a:r>
            <a:rPr lang="en-US" sz="2700" kern="1200" dirty="0"/>
            <a:t> </a:t>
          </a:r>
          <a:r>
            <a:rPr lang="en-US" sz="2700" kern="1200" dirty="0" err="1"/>
            <a:t>temer</a:t>
          </a:r>
          <a:r>
            <a:rPr lang="en-US" sz="2700" kern="1200" dirty="0"/>
            <a:t> el </a:t>
          </a:r>
          <a:r>
            <a:rPr lang="en-US" sz="2700" kern="1200" dirty="0" err="1"/>
            <a:t>resultado</a:t>
          </a:r>
          <a:r>
            <a:rPr lang="en-US" sz="2700" kern="1200" dirty="0"/>
            <a:t> de </a:t>
          </a:r>
          <a:r>
            <a:rPr lang="en-US" sz="2700" kern="1200" dirty="0" err="1"/>
            <a:t>cien</a:t>
          </a:r>
          <a:r>
            <a:rPr lang="en-US" sz="2700" kern="1200" dirty="0"/>
            <a:t> </a:t>
          </a:r>
          <a:r>
            <a:rPr lang="en-US" sz="2700" kern="1200" dirty="0" err="1"/>
            <a:t>batallas</a:t>
          </a:r>
          <a:r>
            <a:rPr lang="en-US" sz="2700" kern="1200" dirty="0"/>
            <a:t>.</a:t>
          </a:r>
        </a:p>
        <a:p>
          <a:pPr marL="0" lvl="0" indent="0" algn="l" defTabSz="1200150">
            <a:lnSpc>
              <a:spcPct val="90000"/>
            </a:lnSpc>
            <a:spcBef>
              <a:spcPct val="0"/>
            </a:spcBef>
            <a:spcAft>
              <a:spcPct val="35000"/>
            </a:spcAft>
            <a:buNone/>
          </a:pPr>
          <a:r>
            <a:rPr lang="en-US" sz="2700" kern="1200" dirty="0"/>
            <a:t>Primero </a:t>
          </a:r>
          <a:r>
            <a:rPr lang="en-US" sz="2700" kern="1200" dirty="0" err="1"/>
            <a:t>atacar</a:t>
          </a:r>
          <a:r>
            <a:rPr lang="en-US" sz="2700" kern="1200" dirty="0"/>
            <a:t> las </a:t>
          </a:r>
          <a:r>
            <a:rPr lang="en-US" sz="2700" kern="1200" dirty="0" err="1"/>
            <a:t>estrategias</a:t>
          </a:r>
          <a:r>
            <a:rPr lang="en-US" sz="2700" kern="1200" dirty="0"/>
            <a:t>, luego </a:t>
          </a:r>
          <a:r>
            <a:rPr lang="en-US" sz="2700" kern="1200" dirty="0" err="1"/>
            <a:t>atacar</a:t>
          </a:r>
          <a:r>
            <a:rPr lang="en-US" sz="2700" kern="1200" dirty="0"/>
            <a:t> las </a:t>
          </a:r>
          <a:r>
            <a:rPr lang="en-US" sz="2700" kern="1200" dirty="0" err="1"/>
            <a:t>alianzas</a:t>
          </a:r>
          <a:r>
            <a:rPr lang="en-US" sz="2700" kern="1200" dirty="0"/>
            <a:t> y solo al final </a:t>
          </a:r>
          <a:r>
            <a:rPr lang="en-US" sz="2700" kern="1200" dirty="0" err="1"/>
            <a:t>atacar</a:t>
          </a:r>
          <a:r>
            <a:rPr lang="en-US" sz="2700" kern="1200" dirty="0"/>
            <a:t> las </a:t>
          </a:r>
          <a:r>
            <a:rPr lang="en-US" sz="2700" kern="1200" dirty="0" err="1"/>
            <a:t>fortalezas</a:t>
          </a:r>
          <a:r>
            <a:rPr lang="en-US" sz="2700" kern="1200" dirty="0"/>
            <a:t> del </a:t>
          </a:r>
          <a:r>
            <a:rPr lang="en-US" sz="2700" kern="1200" dirty="0" err="1"/>
            <a:t>enemigo</a:t>
          </a:r>
          <a:endParaRPr lang="en-US" sz="2700" kern="1200" dirty="0"/>
        </a:p>
      </dsp:txBody>
      <dsp:txXfrm>
        <a:off x="101778" y="156719"/>
        <a:ext cx="10312044" cy="1881384"/>
      </dsp:txXfrm>
    </dsp:sp>
    <dsp:sp modelId="{D548AD5E-BA12-4ACD-9D98-4D2D5D77FB03}">
      <dsp:nvSpPr>
        <dsp:cNvPr id="0" name=""/>
        <dsp:cNvSpPr/>
      </dsp:nvSpPr>
      <dsp:spPr>
        <a:xfrm>
          <a:off x="0" y="2231099"/>
          <a:ext cx="10515600" cy="2084940"/>
        </a:xfrm>
        <a:prstGeom prst="roundRect">
          <a:avLst/>
        </a:prstGeom>
        <a:solidFill>
          <a:schemeClr val="accent2">
            <a:hueOff val="-9067203"/>
            <a:satOff val="5236"/>
            <a:lumOff val="-96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I.R.A. – </a:t>
          </a:r>
          <a:r>
            <a:rPr lang="en-US" sz="2700" kern="1200" dirty="0" err="1"/>
            <a:t>Impedir</a:t>
          </a:r>
          <a:r>
            <a:rPr lang="en-US" sz="2700" kern="1200" dirty="0"/>
            <a:t> – </a:t>
          </a:r>
          <a:r>
            <a:rPr lang="en-US" sz="2700" kern="1200" dirty="0" err="1"/>
            <a:t>Retardar</a:t>
          </a:r>
          <a:r>
            <a:rPr lang="en-US" sz="2700" kern="1200" dirty="0"/>
            <a:t> - </a:t>
          </a:r>
          <a:r>
            <a:rPr lang="en-US" sz="2700" kern="1200" dirty="0" err="1"/>
            <a:t>Alterar</a:t>
          </a:r>
          <a:endParaRPr lang="en-US" sz="2700" kern="1200" dirty="0"/>
        </a:p>
      </dsp:txBody>
      <dsp:txXfrm>
        <a:off x="101778" y="2332877"/>
        <a:ext cx="10312044" cy="18813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598CB-E94E-44A9-9F49-EBA64A00C7FE}">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36F86E-7925-4FBB-9C7A-3717CB72F1A8}">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L" sz="2500" kern="1200" dirty="0"/>
            <a:t>El diagnóstico del BCCH. El mercado laboral muestra un desempeño persistentemente débil tras la pandemia.</a:t>
          </a:r>
          <a:endParaRPr lang="en-US" sz="2500" kern="1200" dirty="0"/>
        </a:p>
      </dsp:txBody>
      <dsp:txXfrm>
        <a:off x="696297" y="538547"/>
        <a:ext cx="4171627" cy="2590157"/>
      </dsp:txXfrm>
    </dsp:sp>
    <dsp:sp modelId="{01A2CF35-58DE-4AE7-BDD3-7E16D38CD0C9}">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5A68D5-08D0-4DA8-9865-20AE7820BB52}">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L" sz="2500" kern="1200" dirty="0"/>
            <a:t>El factor cíclico. La debilidad de la demanda interna está frenando la contratación especialmente en sectores intensivos en mano de obra.</a:t>
          </a:r>
          <a:endParaRPr lang="en-US" sz="2500" kern="1200" dirty="0"/>
        </a:p>
      </dsp:txBody>
      <dsp:txXfrm>
        <a:off x="5991936" y="538547"/>
        <a:ext cx="4171627" cy="25901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D82BD-5EEB-45BA-BE64-EC2B7D4A352F}">
      <dsp:nvSpPr>
        <dsp:cNvPr id="0" name=""/>
        <dsp:cNvSpPr/>
      </dsp:nvSpPr>
      <dsp:spPr>
        <a:xfrm>
          <a:off x="0" y="0"/>
          <a:ext cx="481888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E00B56F-6F4E-4966-8025-A9B4D9522807}">
      <dsp:nvSpPr>
        <dsp:cNvPr id="0" name=""/>
        <dsp:cNvSpPr/>
      </dsp:nvSpPr>
      <dsp:spPr>
        <a:xfrm>
          <a:off x="0" y="0"/>
          <a:ext cx="4818888" cy="1773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CL" sz="1900" b="1" kern="1200" dirty="0"/>
            <a:t>El fenómeno.  </a:t>
          </a:r>
          <a:r>
            <a:rPr lang="es-CL" sz="1900" kern="1200" dirty="0"/>
            <a:t>A pesar de los reajustes nominales, la combinación de una inflación por encima del 4% y la pérdida de puestos de trabajo genera un crecimiento nulo en el poder adquisitivo real de los hogares.</a:t>
          </a:r>
          <a:endParaRPr lang="en-US" sz="1900" kern="1200" dirty="0"/>
        </a:p>
      </dsp:txBody>
      <dsp:txXfrm>
        <a:off x="0" y="0"/>
        <a:ext cx="4818888" cy="1773936"/>
      </dsp:txXfrm>
    </dsp:sp>
    <dsp:sp modelId="{1DAD857B-3437-4DF3-A34B-66CF4F627C6C}">
      <dsp:nvSpPr>
        <dsp:cNvPr id="0" name=""/>
        <dsp:cNvSpPr/>
      </dsp:nvSpPr>
      <dsp:spPr>
        <a:xfrm>
          <a:off x="0" y="1773936"/>
          <a:ext cx="4818888"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A756DD8-56F1-4BFA-A08C-2937C157C35A}">
      <dsp:nvSpPr>
        <dsp:cNvPr id="0" name=""/>
        <dsp:cNvSpPr/>
      </dsp:nvSpPr>
      <dsp:spPr>
        <a:xfrm>
          <a:off x="0" y="1773936"/>
          <a:ext cx="4818888" cy="1773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s-CL" sz="1900" b="1" kern="1200" dirty="0"/>
            <a:t>Implicancia sindical. </a:t>
          </a:r>
          <a:r>
            <a:rPr lang="es-CL" sz="1900" kern="1200" dirty="0"/>
            <a:t>Reclamar porcentajes fijos no es suficiente; el foco inmediato debe ser el blindaje contra la inflación (cláusulas de IPC)</a:t>
          </a:r>
          <a:endParaRPr lang="en-US" sz="1900" kern="1200" dirty="0"/>
        </a:p>
      </dsp:txBody>
      <dsp:txXfrm>
        <a:off x="0" y="1773936"/>
        <a:ext cx="4818888" cy="17739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B9FD48-6E1E-4CE3-BB3F-14AE8AF61A71}">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FA3F3F-5177-4C58-821A-EB1739C8CD03}">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CL" sz="2100" kern="1200"/>
            <a:t>Seguridad, cifras no acompañan, no hay iniciativas y acciones que representen saltos en la continuidad de políticas que vienen desde antes y se optimizaron con Boric. La zanja, la segregación carcelaria, la expulsión de migrantes (los 300 mil), entre otras medidas están “envejeciendo mal” en plazos muy cortos.</a:t>
          </a:r>
          <a:endParaRPr lang="en-US" sz="2100" kern="1200"/>
        </a:p>
      </dsp:txBody>
      <dsp:txXfrm>
        <a:off x="608661" y="692298"/>
        <a:ext cx="4508047" cy="2799040"/>
      </dsp:txXfrm>
    </dsp:sp>
    <dsp:sp modelId="{AA3702B6-BC3A-4738-A4D1-4623C7241C2E}">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028125-17D9-4269-B4D7-7A8239F21731}">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CL" sz="2100" kern="1200"/>
            <a:t>La batería de proyectos se refieren a perfilar acentos más duros en políticas en desarrollo tales como la misma segregación, tiempos mas largos de retención de migrantes que se quiere deportar, Naim Retamal 2 en que se pretende extender protecciones a personal  en condición civil.</a:t>
          </a:r>
          <a:endParaRPr lang="en-US" sz="2100" kern="1200"/>
        </a:p>
      </dsp:txBody>
      <dsp:txXfrm>
        <a:off x="6331365" y="692298"/>
        <a:ext cx="4508047" cy="27990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09946-28FD-4C4D-B1F3-61C6240C1DF0}">
      <dsp:nvSpPr>
        <dsp:cNvPr id="0" name=""/>
        <dsp:cNvSpPr/>
      </dsp:nvSpPr>
      <dsp:spPr>
        <a:xfrm>
          <a:off x="0" y="0"/>
          <a:ext cx="9288654" cy="166023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CL" sz="1700" kern="1200" dirty="0"/>
            <a:t>La propuesta de Reforma Constitucional está en vías de retirarse del proceso legislativo pero cabe reflexionar sobre su presentación. No parece un acto improvisado sino su generación en algún núcleo de poder del gobierno. Situación es tan grave que relevantes analistas expresar que ni siquiera en la República Conservadora se les ocurrió tal concentración expresa de poder en la persona del gobernante.</a:t>
          </a:r>
          <a:endParaRPr lang="en-US" sz="1700" kern="1200" dirty="0"/>
        </a:p>
      </dsp:txBody>
      <dsp:txXfrm>
        <a:off x="48627" y="48627"/>
        <a:ext cx="7572674" cy="1562978"/>
      </dsp:txXfrm>
    </dsp:sp>
    <dsp:sp modelId="{14C25E03-3006-4859-BA51-F5C3FCE23EB8}">
      <dsp:nvSpPr>
        <dsp:cNvPr id="0" name=""/>
        <dsp:cNvSpPr/>
      </dsp:nvSpPr>
      <dsp:spPr>
        <a:xfrm>
          <a:off x="1639174" y="2029172"/>
          <a:ext cx="9288654" cy="1660232"/>
        </a:xfrm>
        <a:prstGeom prst="roundRect">
          <a:avLst>
            <a:gd name="adj" fmla="val 10000"/>
          </a:avLst>
        </a:prstGeom>
        <a:solidFill>
          <a:schemeClr val="accent2">
            <a:hueOff val="-9067203"/>
            <a:satOff val="5236"/>
            <a:lumOff val="-96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CL" sz="1700" kern="1200" dirty="0"/>
            <a:t>La población ha rechazado lo obrado en seguridad por el gobierno y también la propuesta de Reforma Constitucional para crear un quinto Estado de Excepción se equilibra en un casi empate, La misma situación se vive al comparar inseguridad con situación económica como preocupación principal. </a:t>
          </a:r>
          <a:endParaRPr lang="en-US" sz="1700" kern="1200" dirty="0"/>
        </a:p>
      </dsp:txBody>
      <dsp:txXfrm>
        <a:off x="1687801" y="2077799"/>
        <a:ext cx="6473075" cy="1562978"/>
      </dsp:txXfrm>
    </dsp:sp>
    <dsp:sp modelId="{1E473C39-490F-404A-8EC9-29FBA3503F61}">
      <dsp:nvSpPr>
        <dsp:cNvPr id="0" name=""/>
        <dsp:cNvSpPr/>
      </dsp:nvSpPr>
      <dsp:spPr>
        <a:xfrm>
          <a:off x="8209503" y="1305127"/>
          <a:ext cx="1079150" cy="1079150"/>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452312" y="1305127"/>
        <a:ext cx="593532" cy="8120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57497-3503-4340-8BEF-1954C54941BF}">
      <dsp:nvSpPr>
        <dsp:cNvPr id="0" name=""/>
        <dsp:cNvSpPr/>
      </dsp:nvSpPr>
      <dsp:spPr>
        <a:xfrm>
          <a:off x="0"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1272EE-7278-4746-B196-629433044DDE}">
      <dsp:nvSpPr>
        <dsp:cNvPr id="0" name=""/>
        <dsp:cNvSpPr/>
      </dsp:nvSpPr>
      <dsp:spPr>
        <a:xfrm>
          <a:off x="324326"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L" sz="1800" b="1" kern="1200" dirty="0"/>
            <a:t>El paso 1: Aprobación Legislativa. </a:t>
          </a:r>
        </a:p>
        <a:p>
          <a:pPr marL="0" lvl="0" indent="0" algn="ctr" defTabSz="800100">
            <a:lnSpc>
              <a:spcPct val="90000"/>
            </a:lnSpc>
            <a:spcBef>
              <a:spcPct val="0"/>
            </a:spcBef>
            <a:spcAft>
              <a:spcPct val="35000"/>
            </a:spcAft>
            <a:buNone/>
          </a:pPr>
          <a:r>
            <a:rPr lang="es-CL" sz="1800" kern="1200" dirty="0"/>
            <a:t>Fin de la incertidumbre regulatoria que paralizó proyectos en el segundo trimestre del 2026.</a:t>
          </a:r>
          <a:endParaRPr lang="en-US" sz="1800" kern="1200" dirty="0"/>
        </a:p>
      </dsp:txBody>
      <dsp:txXfrm>
        <a:off x="378614" y="886531"/>
        <a:ext cx="2810360" cy="1744948"/>
      </dsp:txXfrm>
    </dsp:sp>
    <dsp:sp modelId="{B32707B4-B6D7-4BC2-9CD3-50E826595E17}">
      <dsp:nvSpPr>
        <dsp:cNvPr id="0" name=""/>
        <dsp:cNvSpPr/>
      </dsp:nvSpPr>
      <dsp:spPr>
        <a:xfrm>
          <a:off x="3567588"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21B4DE-3F36-47A1-8B5C-C09ED63891D1}">
      <dsp:nvSpPr>
        <dsp:cNvPr id="0" name=""/>
        <dsp:cNvSpPr/>
      </dsp:nvSpPr>
      <dsp:spPr>
        <a:xfrm>
          <a:off x="3891915"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L" sz="1800" b="1" kern="1200" dirty="0"/>
            <a:t>El paso 2: Despliegue de Inversión. </a:t>
          </a:r>
        </a:p>
        <a:p>
          <a:pPr marL="0" lvl="0" indent="0" algn="ctr" defTabSz="800100">
            <a:lnSpc>
              <a:spcPct val="90000"/>
            </a:lnSpc>
            <a:spcBef>
              <a:spcPct val="0"/>
            </a:spcBef>
            <a:spcAft>
              <a:spcPct val="35000"/>
            </a:spcAft>
            <a:buNone/>
          </a:pPr>
          <a:r>
            <a:rPr lang="es-CL" sz="1800" kern="1200" dirty="0"/>
            <a:t>Reactivación de proyectos públicos y privados, fomento al gasto interno.</a:t>
          </a:r>
          <a:endParaRPr lang="en-US" sz="1800" kern="1200" dirty="0"/>
        </a:p>
      </dsp:txBody>
      <dsp:txXfrm>
        <a:off x="3946203" y="886531"/>
        <a:ext cx="2810360" cy="1744948"/>
      </dsp:txXfrm>
    </dsp:sp>
    <dsp:sp modelId="{279AEE6F-05AB-4556-A81E-8BBFBB719F01}">
      <dsp:nvSpPr>
        <dsp:cNvPr id="0" name=""/>
        <dsp:cNvSpPr/>
      </dsp:nvSpPr>
      <dsp:spPr>
        <a:xfrm>
          <a:off x="7135177" y="524133"/>
          <a:ext cx="2918936" cy="185352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B9B2C4-A81D-4CF4-B87F-B7D9284C0175}">
      <dsp:nvSpPr>
        <dsp:cNvPr id="0" name=""/>
        <dsp:cNvSpPr/>
      </dsp:nvSpPr>
      <dsp:spPr>
        <a:xfrm>
          <a:off x="7459503" y="832243"/>
          <a:ext cx="2918936" cy="185352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L" sz="1800" b="1" kern="1200" dirty="0"/>
            <a:t>El paso 3: El impacto en el PIB. </a:t>
          </a:r>
        </a:p>
        <a:p>
          <a:pPr marL="0" lvl="0" indent="0" algn="ctr" defTabSz="800100">
            <a:lnSpc>
              <a:spcPct val="90000"/>
            </a:lnSpc>
            <a:spcBef>
              <a:spcPct val="0"/>
            </a:spcBef>
            <a:spcAft>
              <a:spcPct val="35000"/>
            </a:spcAft>
            <a:buNone/>
          </a:pPr>
          <a:r>
            <a:rPr lang="es-CL" sz="1800" kern="1200" dirty="0"/>
            <a:t>Inyección directa de +0,5 puntos porcentuales adicionales al crecimiento anual. </a:t>
          </a:r>
          <a:endParaRPr lang="en-US" sz="1800" kern="1200" dirty="0"/>
        </a:p>
      </dsp:txBody>
      <dsp:txXfrm>
        <a:off x="7513791" y="886531"/>
        <a:ext cx="2810360" cy="17449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CCEF3-2F84-40A6-BB69-CBC7530C5D89}">
      <dsp:nvSpPr>
        <dsp:cNvPr id="0" name=""/>
        <dsp:cNvSpPr/>
      </dsp:nvSpPr>
      <dsp:spPr>
        <a:xfrm>
          <a:off x="0" y="355765"/>
          <a:ext cx="2051635" cy="4464006"/>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711200">
            <a:lnSpc>
              <a:spcPct val="90000"/>
            </a:lnSpc>
            <a:spcBef>
              <a:spcPct val="0"/>
            </a:spcBef>
            <a:spcAft>
              <a:spcPct val="35000"/>
            </a:spcAft>
            <a:buNone/>
          </a:pPr>
          <a:r>
            <a:rPr lang="es-CL" sz="1600" kern="1200" dirty="0"/>
            <a:t>Ultimo trimestre del año es corto pero tiene riesgos legislativos que deben asumirse; en particular PL Sala Cuna, Modificaciones contractuales de Jornadas de Trabajo, Ley 40 horas, PL SIL.</a:t>
          </a:r>
          <a:endParaRPr lang="en-US" sz="1600" kern="1200" dirty="0"/>
        </a:p>
      </dsp:txBody>
      <dsp:txXfrm>
        <a:off x="0" y="2141368"/>
        <a:ext cx="2051635" cy="2678404"/>
      </dsp:txXfrm>
    </dsp:sp>
    <dsp:sp modelId="{85987113-55B2-4BAB-AC12-157AA4A4ADEE}">
      <dsp:nvSpPr>
        <dsp:cNvPr id="0" name=""/>
        <dsp:cNvSpPr/>
      </dsp:nvSpPr>
      <dsp:spPr>
        <a:xfrm>
          <a:off x="6563" y="1356787"/>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01</a:t>
          </a:r>
        </a:p>
      </dsp:txBody>
      <dsp:txXfrm>
        <a:off x="6563" y="1356787"/>
        <a:ext cx="2051635" cy="984785"/>
      </dsp:txXfrm>
    </dsp:sp>
    <dsp:sp modelId="{78931F0C-B9A9-43AE-830D-F1FA9CFB4436}">
      <dsp:nvSpPr>
        <dsp:cNvPr id="0" name=""/>
        <dsp:cNvSpPr/>
      </dsp:nvSpPr>
      <dsp:spPr>
        <a:xfrm>
          <a:off x="2222329" y="355765"/>
          <a:ext cx="2051635" cy="4464006"/>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711200">
            <a:lnSpc>
              <a:spcPct val="90000"/>
            </a:lnSpc>
            <a:spcBef>
              <a:spcPct val="0"/>
            </a:spcBef>
            <a:spcAft>
              <a:spcPct val="35000"/>
            </a:spcAft>
            <a:buNone/>
          </a:pPr>
          <a:r>
            <a:rPr lang="es-CL" sz="1600" kern="1200" dirty="0"/>
            <a:t>En espacio administrativo IRA respecto de Ejercicio de Funciones Dirigenciales (preparar reservas).</a:t>
          </a:r>
          <a:endParaRPr lang="en-US" sz="1600" kern="1200" dirty="0"/>
        </a:p>
      </dsp:txBody>
      <dsp:txXfrm>
        <a:off x="2222329" y="2141368"/>
        <a:ext cx="2051635" cy="2678404"/>
      </dsp:txXfrm>
    </dsp:sp>
    <dsp:sp modelId="{E6AC4175-2D80-4AE9-8D6C-D782D962E473}">
      <dsp:nvSpPr>
        <dsp:cNvPr id="0" name=""/>
        <dsp:cNvSpPr/>
      </dsp:nvSpPr>
      <dsp:spPr>
        <a:xfrm>
          <a:off x="2222329" y="1356787"/>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02</a:t>
          </a:r>
        </a:p>
      </dsp:txBody>
      <dsp:txXfrm>
        <a:off x="2222329" y="1356787"/>
        <a:ext cx="2051635" cy="984785"/>
      </dsp:txXfrm>
    </dsp:sp>
    <dsp:sp modelId="{383B83BD-91D9-44F4-9A12-213E3176D1A0}">
      <dsp:nvSpPr>
        <dsp:cNvPr id="0" name=""/>
        <dsp:cNvSpPr/>
      </dsp:nvSpPr>
      <dsp:spPr>
        <a:xfrm>
          <a:off x="4438096" y="355765"/>
          <a:ext cx="2051635" cy="4464006"/>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711200">
            <a:lnSpc>
              <a:spcPct val="90000"/>
            </a:lnSpc>
            <a:spcBef>
              <a:spcPct val="0"/>
            </a:spcBef>
            <a:spcAft>
              <a:spcPct val="35000"/>
            </a:spcAft>
            <a:buNone/>
          </a:pPr>
          <a:r>
            <a:rPr lang="es-CL" sz="1600" kern="1200" dirty="0"/>
            <a:t>Política coherente e inteligente en terreno judicial.</a:t>
          </a:r>
          <a:endParaRPr lang="en-US" sz="1600" kern="1200" dirty="0"/>
        </a:p>
      </dsp:txBody>
      <dsp:txXfrm>
        <a:off x="4438096" y="2141368"/>
        <a:ext cx="2051635" cy="2678404"/>
      </dsp:txXfrm>
    </dsp:sp>
    <dsp:sp modelId="{8C3206C4-9BAB-4779-A08B-0DB5B4F542E8}">
      <dsp:nvSpPr>
        <dsp:cNvPr id="0" name=""/>
        <dsp:cNvSpPr/>
      </dsp:nvSpPr>
      <dsp:spPr>
        <a:xfrm>
          <a:off x="4438096" y="1356787"/>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03</a:t>
          </a:r>
        </a:p>
      </dsp:txBody>
      <dsp:txXfrm>
        <a:off x="4438096" y="1356787"/>
        <a:ext cx="2051635" cy="984785"/>
      </dsp:txXfrm>
    </dsp:sp>
    <dsp:sp modelId="{780A8AC1-9D38-4B42-8EF7-969828CF9F0A}">
      <dsp:nvSpPr>
        <dsp:cNvPr id="0" name=""/>
        <dsp:cNvSpPr/>
      </dsp:nvSpPr>
      <dsp:spPr>
        <a:xfrm>
          <a:off x="6653863" y="355765"/>
          <a:ext cx="2051635" cy="4464006"/>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711200">
            <a:lnSpc>
              <a:spcPct val="90000"/>
            </a:lnSpc>
            <a:spcBef>
              <a:spcPct val="0"/>
            </a:spcBef>
            <a:spcAft>
              <a:spcPct val="35000"/>
            </a:spcAft>
            <a:buNone/>
          </a:pPr>
          <a:r>
            <a:rPr lang="es-CL" sz="1600" kern="1200" dirty="0"/>
            <a:t>En Alianzas el deber es ampliar y marcar autonomía para forzar cambios.</a:t>
          </a:r>
          <a:endParaRPr lang="en-US" sz="1600" kern="1200" dirty="0"/>
        </a:p>
      </dsp:txBody>
      <dsp:txXfrm>
        <a:off x="6653863" y="2141368"/>
        <a:ext cx="2051635" cy="2678404"/>
      </dsp:txXfrm>
    </dsp:sp>
    <dsp:sp modelId="{9E60E78D-633E-4513-9597-8E0258252DA6}">
      <dsp:nvSpPr>
        <dsp:cNvPr id="0" name=""/>
        <dsp:cNvSpPr/>
      </dsp:nvSpPr>
      <dsp:spPr>
        <a:xfrm>
          <a:off x="6653863" y="1356787"/>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04</a:t>
          </a:r>
        </a:p>
      </dsp:txBody>
      <dsp:txXfrm>
        <a:off x="6653863" y="1356787"/>
        <a:ext cx="2051635" cy="984785"/>
      </dsp:txXfrm>
    </dsp:sp>
    <dsp:sp modelId="{03664D08-6857-443F-A6E8-96247DF1E095}">
      <dsp:nvSpPr>
        <dsp:cNvPr id="0" name=""/>
        <dsp:cNvSpPr/>
      </dsp:nvSpPr>
      <dsp:spPr>
        <a:xfrm>
          <a:off x="8869630" y="355765"/>
          <a:ext cx="2051635" cy="4464006"/>
        </a:xfrm>
        <a:prstGeom prst="rect">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2656" tIns="0" rIns="202656" bIns="330200" numCol="1" spcCol="1270" anchor="t" anchorCtr="0">
          <a:noAutofit/>
        </a:bodyPr>
        <a:lstStyle/>
        <a:p>
          <a:pPr marL="0" lvl="0" indent="0" algn="l" defTabSz="711200">
            <a:lnSpc>
              <a:spcPct val="90000"/>
            </a:lnSpc>
            <a:spcBef>
              <a:spcPct val="0"/>
            </a:spcBef>
            <a:spcAft>
              <a:spcPct val="35000"/>
            </a:spcAft>
            <a:buNone/>
          </a:pPr>
          <a:r>
            <a:rPr lang="es-CL" sz="1600" kern="1200" dirty="0"/>
            <a:t>Cohesionarse y homogenizar conductas orgánicas y políticas internas. Viejo dicho; Coherencia Interna para tener Credibilidad Externa.     </a:t>
          </a:r>
          <a:endParaRPr lang="en-US" sz="1600" kern="1200" dirty="0"/>
        </a:p>
      </dsp:txBody>
      <dsp:txXfrm>
        <a:off x="8869630" y="2141368"/>
        <a:ext cx="2051635" cy="2678404"/>
      </dsp:txXfrm>
    </dsp:sp>
    <dsp:sp modelId="{9E96E6F5-120D-4287-91BA-26AD377B3D7F}">
      <dsp:nvSpPr>
        <dsp:cNvPr id="0" name=""/>
        <dsp:cNvSpPr/>
      </dsp:nvSpPr>
      <dsp:spPr>
        <a:xfrm>
          <a:off x="8869630" y="1356787"/>
          <a:ext cx="2051635" cy="984785"/>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2656" tIns="165100" rIns="202656" bIns="165100" numCol="1" spcCol="1270" anchor="ctr" anchorCtr="0">
          <a:noAutofit/>
        </a:bodyPr>
        <a:lstStyle/>
        <a:p>
          <a:pPr marL="0" lvl="0" indent="0" algn="l" defTabSz="2044700">
            <a:lnSpc>
              <a:spcPct val="90000"/>
            </a:lnSpc>
            <a:spcBef>
              <a:spcPct val="0"/>
            </a:spcBef>
            <a:spcAft>
              <a:spcPct val="35000"/>
            </a:spcAft>
            <a:buNone/>
          </a:pPr>
          <a:r>
            <a:rPr lang="en-US" sz="4600" kern="1200"/>
            <a:t>05</a:t>
          </a:r>
        </a:p>
      </dsp:txBody>
      <dsp:txXfrm>
        <a:off x="8869630" y="1356787"/>
        <a:ext cx="2051635" cy="9847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DD0793-B249-4BF2-94C7-658BA398D20E}">
      <dsp:nvSpPr>
        <dsp:cNvPr id="0" name=""/>
        <dsp:cNvSpPr/>
      </dsp:nvSpPr>
      <dsp:spPr>
        <a:xfrm>
          <a:off x="2586000" y="1385399"/>
          <a:ext cx="1944000" cy="1944000"/>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C75A02-BCB6-4A5E-86E4-C6BCEA12FF58}">
      <dsp:nvSpPr>
        <dsp:cNvPr id="0" name=""/>
        <dsp:cNvSpPr/>
      </dsp:nvSpPr>
      <dsp:spPr>
        <a:xfrm>
          <a:off x="1398000" y="3942600"/>
          <a:ext cx="4320000"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s-CL" sz="2400" b="1" kern="1200" dirty="0">
              <a:solidFill>
                <a:srgbClr val="800000"/>
              </a:solidFill>
            </a:rPr>
            <a:t>La macroeconomía de 2026 exige resistencia; las proyecciones de 2027 exigen visión.</a:t>
          </a:r>
          <a:endParaRPr lang="en-US" sz="2400" b="1" kern="1200" dirty="0">
            <a:solidFill>
              <a:srgbClr val="800000"/>
            </a:solidFill>
          </a:endParaRPr>
        </a:p>
      </dsp:txBody>
      <dsp:txXfrm>
        <a:off x="1398000" y="3942600"/>
        <a:ext cx="4320000" cy="1530000"/>
      </dsp:txXfrm>
    </dsp:sp>
    <dsp:sp modelId="{43AA5F9E-7F1E-4BFA-B9FE-C4C0412790BC}">
      <dsp:nvSpPr>
        <dsp:cNvPr id="0" name=""/>
        <dsp:cNvSpPr/>
      </dsp:nvSpPr>
      <dsp:spPr>
        <a:xfrm>
          <a:off x="7662000" y="1385399"/>
          <a:ext cx="1944000" cy="1944000"/>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8DCC21-7F40-428C-8090-976D93AF593A}">
      <dsp:nvSpPr>
        <dsp:cNvPr id="0" name=""/>
        <dsp:cNvSpPr/>
      </dsp:nvSpPr>
      <dsp:spPr>
        <a:xfrm>
          <a:off x="6474000" y="3942600"/>
          <a:ext cx="4320000"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s-CL" sz="2400" b="1" kern="1200" dirty="0">
              <a:solidFill>
                <a:srgbClr val="800000"/>
              </a:solidFill>
            </a:rPr>
            <a:t>Utilizar esta inteligencia para negociar desde la evidencia y el poder</a:t>
          </a:r>
          <a:endParaRPr lang="en-US" sz="2400" b="1" kern="1200" dirty="0">
            <a:solidFill>
              <a:srgbClr val="800000"/>
            </a:solidFill>
          </a:endParaRPr>
        </a:p>
      </dsp:txBody>
      <dsp:txXfrm>
        <a:off x="6474000" y="3942600"/>
        <a:ext cx="4320000" cy="153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D49A5B-BF96-48BD-B07A-D55CE50927A2}" type="datetimeFigureOut">
              <a:rPr lang="es-CL" smtClean="0"/>
              <a:t>21-10-2026</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103E19-C752-4D18-8E66-798E810DB1FA}" type="slidenum">
              <a:rPr lang="es-CL" smtClean="0"/>
              <a:t>‹Nº›</a:t>
            </a:fld>
            <a:endParaRPr lang="es-CL"/>
          </a:p>
        </p:txBody>
      </p:sp>
    </p:spTree>
    <p:extLst>
      <p:ext uri="{BB962C8B-B14F-4D97-AF65-F5344CB8AC3E}">
        <p14:creationId xmlns:p14="http://schemas.microsoft.com/office/powerpoint/2010/main" val="1739278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4C103E19-C752-4D18-8E66-798E810DB1FA}" type="slidenum">
              <a:rPr lang="es-CL" smtClean="0"/>
              <a:t>16</a:t>
            </a:fld>
            <a:endParaRPr lang="es-CL"/>
          </a:p>
        </p:txBody>
      </p:sp>
    </p:spTree>
    <p:extLst>
      <p:ext uri="{BB962C8B-B14F-4D97-AF65-F5344CB8AC3E}">
        <p14:creationId xmlns:p14="http://schemas.microsoft.com/office/powerpoint/2010/main" val="464232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4C103E19-C752-4D18-8E66-798E810DB1FA}" type="slidenum">
              <a:rPr lang="es-CL" smtClean="0"/>
              <a:t>25</a:t>
            </a:fld>
            <a:endParaRPr lang="es-CL"/>
          </a:p>
        </p:txBody>
      </p:sp>
    </p:spTree>
    <p:extLst>
      <p:ext uri="{BB962C8B-B14F-4D97-AF65-F5344CB8AC3E}">
        <p14:creationId xmlns:p14="http://schemas.microsoft.com/office/powerpoint/2010/main" val="2695239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86BA10-2844-4CBB-C557-030A330B2360}"/>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789F40D9-A924-9D69-1950-03D7A9D548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C8D3EA0F-5B99-2C77-C18A-35EB44FEA20E}"/>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5" name="Marcador de pie de página 4">
            <a:extLst>
              <a:ext uri="{FF2B5EF4-FFF2-40B4-BE49-F238E27FC236}">
                <a16:creationId xmlns:a16="http://schemas.microsoft.com/office/drawing/2014/main" id="{5A3D8F1A-AF58-34FA-A0E0-32137904B0FD}"/>
              </a:ext>
            </a:extLst>
          </p:cNvPr>
          <p:cNvSpPr>
            <a:spLocks noGrp="1"/>
          </p:cNvSpPr>
          <p:nvPr>
            <p:ph type="ftr" sz="quarter" idx="11"/>
          </p:nvPr>
        </p:nvSpPr>
        <p:spPr/>
        <p:txBody>
          <a:bodyPr/>
          <a:lstStyle/>
          <a:p>
            <a:endParaRPr lang="es-CL" dirty="0"/>
          </a:p>
        </p:txBody>
      </p:sp>
      <p:sp>
        <p:nvSpPr>
          <p:cNvPr id="6" name="Marcador de número de diapositiva 5">
            <a:extLst>
              <a:ext uri="{FF2B5EF4-FFF2-40B4-BE49-F238E27FC236}">
                <a16:creationId xmlns:a16="http://schemas.microsoft.com/office/drawing/2014/main" id="{010636EB-9DDF-A056-E556-AD644C311C5E}"/>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173076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CBFCCE-0801-FD08-E0BA-43DB0E6F105A}"/>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3635C628-B079-93E3-4A1A-BDE17C907DBA}"/>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19672DF0-552F-EE29-4BFC-18E4A9946790}"/>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5" name="Marcador de pie de página 4">
            <a:extLst>
              <a:ext uri="{FF2B5EF4-FFF2-40B4-BE49-F238E27FC236}">
                <a16:creationId xmlns:a16="http://schemas.microsoft.com/office/drawing/2014/main" id="{579304C0-5C7F-11DB-6BB6-FC4DC87DBAF8}"/>
              </a:ext>
            </a:extLst>
          </p:cNvPr>
          <p:cNvSpPr>
            <a:spLocks noGrp="1"/>
          </p:cNvSpPr>
          <p:nvPr>
            <p:ph type="ftr" sz="quarter" idx="11"/>
          </p:nvPr>
        </p:nvSpPr>
        <p:spPr/>
        <p:txBody>
          <a:bodyPr/>
          <a:lstStyle/>
          <a:p>
            <a:endParaRPr lang="es-CL" dirty="0"/>
          </a:p>
        </p:txBody>
      </p:sp>
      <p:sp>
        <p:nvSpPr>
          <p:cNvPr id="6" name="Marcador de número de diapositiva 5">
            <a:extLst>
              <a:ext uri="{FF2B5EF4-FFF2-40B4-BE49-F238E27FC236}">
                <a16:creationId xmlns:a16="http://schemas.microsoft.com/office/drawing/2014/main" id="{87DB2581-67B3-39A6-3553-56B1D3B440E7}"/>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2310827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A2B6ED-F9C0-9C55-BF0D-39DA44F1C86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34E5EA85-9A0B-FAAA-9242-803032D0D5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99BB52F9-6EB4-47AA-EBFE-10726DA376FD}"/>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5" name="Marcador de pie de página 4">
            <a:extLst>
              <a:ext uri="{FF2B5EF4-FFF2-40B4-BE49-F238E27FC236}">
                <a16:creationId xmlns:a16="http://schemas.microsoft.com/office/drawing/2014/main" id="{2513EDCD-ECF1-919F-E48E-C23AA7DE4089}"/>
              </a:ext>
            </a:extLst>
          </p:cNvPr>
          <p:cNvSpPr>
            <a:spLocks noGrp="1"/>
          </p:cNvSpPr>
          <p:nvPr>
            <p:ph type="ftr" sz="quarter" idx="11"/>
          </p:nvPr>
        </p:nvSpPr>
        <p:spPr/>
        <p:txBody>
          <a:bodyPr/>
          <a:lstStyle/>
          <a:p>
            <a:endParaRPr lang="es-CL" dirty="0"/>
          </a:p>
        </p:txBody>
      </p:sp>
      <p:sp>
        <p:nvSpPr>
          <p:cNvPr id="6" name="Marcador de número de diapositiva 5">
            <a:extLst>
              <a:ext uri="{FF2B5EF4-FFF2-40B4-BE49-F238E27FC236}">
                <a16:creationId xmlns:a16="http://schemas.microsoft.com/office/drawing/2014/main" id="{4160F0F8-5460-3425-C3A5-DE68491C20A6}"/>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2626134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B7D8DF-070E-FCC5-9AD5-87C9C10C1FDE}"/>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B5969192-E6C0-1DD4-CC40-1E224C77E6E0}"/>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AF4E9FC9-4229-E0D4-9326-18FD04DEAA1D}"/>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1E1884CF-2C04-BC19-4424-F429668AC3EF}"/>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6" name="Marcador de pie de página 5">
            <a:extLst>
              <a:ext uri="{FF2B5EF4-FFF2-40B4-BE49-F238E27FC236}">
                <a16:creationId xmlns:a16="http://schemas.microsoft.com/office/drawing/2014/main" id="{7354797C-F42C-08D6-4A64-2E9AD0F1A2BD}"/>
              </a:ext>
            </a:extLst>
          </p:cNvPr>
          <p:cNvSpPr>
            <a:spLocks noGrp="1"/>
          </p:cNvSpPr>
          <p:nvPr>
            <p:ph type="ftr" sz="quarter" idx="11"/>
          </p:nvPr>
        </p:nvSpPr>
        <p:spPr/>
        <p:txBody>
          <a:bodyPr/>
          <a:lstStyle/>
          <a:p>
            <a:endParaRPr lang="es-CL" dirty="0"/>
          </a:p>
        </p:txBody>
      </p:sp>
      <p:sp>
        <p:nvSpPr>
          <p:cNvPr id="7" name="Marcador de número de diapositiva 6">
            <a:extLst>
              <a:ext uri="{FF2B5EF4-FFF2-40B4-BE49-F238E27FC236}">
                <a16:creationId xmlns:a16="http://schemas.microsoft.com/office/drawing/2014/main" id="{F311B7C3-EB0B-0EB4-D679-9E0EE3B95AA6}"/>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771969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229B39-DC0A-9114-9F17-3026FAB43859}"/>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BA79BF95-DB12-39A8-D65A-627FA3876E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67521407-5473-8A84-5690-0416A4BC36F9}"/>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A6B2C96E-69EC-9EFD-CAE0-E6EF685EBC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9653F03F-0432-680F-0FD5-6BEEBA4A170A}"/>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FCD481B1-97EE-1D5F-2335-F59A3A553C39}"/>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8" name="Marcador de pie de página 7">
            <a:extLst>
              <a:ext uri="{FF2B5EF4-FFF2-40B4-BE49-F238E27FC236}">
                <a16:creationId xmlns:a16="http://schemas.microsoft.com/office/drawing/2014/main" id="{AA2AAA1C-3035-DF4F-CF46-086C668997FE}"/>
              </a:ext>
            </a:extLst>
          </p:cNvPr>
          <p:cNvSpPr>
            <a:spLocks noGrp="1"/>
          </p:cNvSpPr>
          <p:nvPr>
            <p:ph type="ftr" sz="quarter" idx="11"/>
          </p:nvPr>
        </p:nvSpPr>
        <p:spPr/>
        <p:txBody>
          <a:bodyPr/>
          <a:lstStyle/>
          <a:p>
            <a:endParaRPr lang="es-CL" dirty="0"/>
          </a:p>
        </p:txBody>
      </p:sp>
      <p:sp>
        <p:nvSpPr>
          <p:cNvPr id="9" name="Marcador de número de diapositiva 8">
            <a:extLst>
              <a:ext uri="{FF2B5EF4-FFF2-40B4-BE49-F238E27FC236}">
                <a16:creationId xmlns:a16="http://schemas.microsoft.com/office/drawing/2014/main" id="{961FF744-F2DA-BA1E-7CAA-85C14A37F692}"/>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2669914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40CC5C-1C2F-FA16-4469-F8E60778955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AB2F4739-3357-041B-D97F-8BBD7A10AED1}"/>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4" name="Marcador de pie de página 3">
            <a:extLst>
              <a:ext uri="{FF2B5EF4-FFF2-40B4-BE49-F238E27FC236}">
                <a16:creationId xmlns:a16="http://schemas.microsoft.com/office/drawing/2014/main" id="{E3BF539C-4E9A-6589-715B-669FAA45F0EE}"/>
              </a:ext>
            </a:extLst>
          </p:cNvPr>
          <p:cNvSpPr>
            <a:spLocks noGrp="1"/>
          </p:cNvSpPr>
          <p:nvPr>
            <p:ph type="ftr" sz="quarter" idx="11"/>
          </p:nvPr>
        </p:nvSpPr>
        <p:spPr/>
        <p:txBody>
          <a:bodyPr/>
          <a:lstStyle/>
          <a:p>
            <a:endParaRPr lang="es-CL" dirty="0"/>
          </a:p>
        </p:txBody>
      </p:sp>
      <p:sp>
        <p:nvSpPr>
          <p:cNvPr id="5" name="Marcador de número de diapositiva 4">
            <a:extLst>
              <a:ext uri="{FF2B5EF4-FFF2-40B4-BE49-F238E27FC236}">
                <a16:creationId xmlns:a16="http://schemas.microsoft.com/office/drawing/2014/main" id="{BBA5D10D-8974-EB2B-9153-798CF2ACE186}"/>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4230803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AA40839-2046-707D-F52C-42F9B7331B3F}"/>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3" name="Marcador de pie de página 2">
            <a:extLst>
              <a:ext uri="{FF2B5EF4-FFF2-40B4-BE49-F238E27FC236}">
                <a16:creationId xmlns:a16="http://schemas.microsoft.com/office/drawing/2014/main" id="{1EF671DD-F100-8612-7437-35DB00479A42}"/>
              </a:ext>
            </a:extLst>
          </p:cNvPr>
          <p:cNvSpPr>
            <a:spLocks noGrp="1"/>
          </p:cNvSpPr>
          <p:nvPr>
            <p:ph type="ftr" sz="quarter" idx="11"/>
          </p:nvPr>
        </p:nvSpPr>
        <p:spPr/>
        <p:txBody>
          <a:bodyPr/>
          <a:lstStyle/>
          <a:p>
            <a:endParaRPr lang="es-CL" dirty="0"/>
          </a:p>
        </p:txBody>
      </p:sp>
      <p:sp>
        <p:nvSpPr>
          <p:cNvPr id="4" name="Marcador de número de diapositiva 3">
            <a:extLst>
              <a:ext uri="{FF2B5EF4-FFF2-40B4-BE49-F238E27FC236}">
                <a16:creationId xmlns:a16="http://schemas.microsoft.com/office/drawing/2014/main" id="{B2165D54-E7C9-91B0-82BB-6853C4D81088}"/>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2948886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A80C70-447E-5069-E040-44B413507C59}"/>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5E367E9B-147F-EE0C-D964-067140A7A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F9A1EF47-0830-86C2-C817-8391DD1D4F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6AD8FC3B-A0D6-8127-4978-907C2665FA04}"/>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6" name="Marcador de pie de página 5">
            <a:extLst>
              <a:ext uri="{FF2B5EF4-FFF2-40B4-BE49-F238E27FC236}">
                <a16:creationId xmlns:a16="http://schemas.microsoft.com/office/drawing/2014/main" id="{8C8047C2-2CB9-75BD-8A58-85C5FCE8514C}"/>
              </a:ext>
            </a:extLst>
          </p:cNvPr>
          <p:cNvSpPr>
            <a:spLocks noGrp="1"/>
          </p:cNvSpPr>
          <p:nvPr>
            <p:ph type="ftr" sz="quarter" idx="11"/>
          </p:nvPr>
        </p:nvSpPr>
        <p:spPr/>
        <p:txBody>
          <a:bodyPr/>
          <a:lstStyle/>
          <a:p>
            <a:endParaRPr lang="es-CL" dirty="0"/>
          </a:p>
        </p:txBody>
      </p:sp>
      <p:sp>
        <p:nvSpPr>
          <p:cNvPr id="7" name="Marcador de número de diapositiva 6">
            <a:extLst>
              <a:ext uri="{FF2B5EF4-FFF2-40B4-BE49-F238E27FC236}">
                <a16:creationId xmlns:a16="http://schemas.microsoft.com/office/drawing/2014/main" id="{2AE6FCEA-FB93-A3EC-E8AD-05885FAC2664}"/>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568993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7B18A7-3ED7-2544-2E88-5F030B56F57C}"/>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759E0B39-9757-74DE-B8F9-1D012BAFD423}"/>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dirty="0"/>
          </a:p>
        </p:txBody>
      </p:sp>
      <p:sp>
        <p:nvSpPr>
          <p:cNvPr id="4" name="Marcador de texto 3">
            <a:extLst>
              <a:ext uri="{FF2B5EF4-FFF2-40B4-BE49-F238E27FC236}">
                <a16:creationId xmlns:a16="http://schemas.microsoft.com/office/drawing/2014/main" id="{1C894279-9DAC-3D6C-7C5F-9A575691D3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99746C87-89F7-4567-EA72-D19E945C2416}"/>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6" name="Marcador de pie de página 5">
            <a:extLst>
              <a:ext uri="{FF2B5EF4-FFF2-40B4-BE49-F238E27FC236}">
                <a16:creationId xmlns:a16="http://schemas.microsoft.com/office/drawing/2014/main" id="{C089724A-9F08-129A-2BC1-7B5B9980C0F3}"/>
              </a:ext>
            </a:extLst>
          </p:cNvPr>
          <p:cNvSpPr>
            <a:spLocks noGrp="1"/>
          </p:cNvSpPr>
          <p:nvPr>
            <p:ph type="ftr" sz="quarter" idx="11"/>
          </p:nvPr>
        </p:nvSpPr>
        <p:spPr/>
        <p:txBody>
          <a:bodyPr/>
          <a:lstStyle/>
          <a:p>
            <a:endParaRPr lang="es-CL" dirty="0"/>
          </a:p>
        </p:txBody>
      </p:sp>
      <p:sp>
        <p:nvSpPr>
          <p:cNvPr id="7" name="Marcador de número de diapositiva 6">
            <a:extLst>
              <a:ext uri="{FF2B5EF4-FFF2-40B4-BE49-F238E27FC236}">
                <a16:creationId xmlns:a16="http://schemas.microsoft.com/office/drawing/2014/main" id="{0F88E483-3008-04E4-8D21-2C05DE1885EB}"/>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1215092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DB7EBF-5F34-FA5E-ACAB-47C6A38D3A65}"/>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9A489C2B-CC02-168C-33A3-2D0328EC7B23}"/>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7AB58FB4-DCAD-A8D8-C447-B15BFDF913E5}"/>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5" name="Marcador de pie de página 4">
            <a:extLst>
              <a:ext uri="{FF2B5EF4-FFF2-40B4-BE49-F238E27FC236}">
                <a16:creationId xmlns:a16="http://schemas.microsoft.com/office/drawing/2014/main" id="{1F1155EE-0A98-98CE-45A6-80DF9752224C}"/>
              </a:ext>
            </a:extLst>
          </p:cNvPr>
          <p:cNvSpPr>
            <a:spLocks noGrp="1"/>
          </p:cNvSpPr>
          <p:nvPr>
            <p:ph type="ftr" sz="quarter" idx="11"/>
          </p:nvPr>
        </p:nvSpPr>
        <p:spPr/>
        <p:txBody>
          <a:bodyPr/>
          <a:lstStyle/>
          <a:p>
            <a:endParaRPr lang="es-CL" dirty="0"/>
          </a:p>
        </p:txBody>
      </p:sp>
      <p:sp>
        <p:nvSpPr>
          <p:cNvPr id="6" name="Marcador de número de diapositiva 5">
            <a:extLst>
              <a:ext uri="{FF2B5EF4-FFF2-40B4-BE49-F238E27FC236}">
                <a16:creationId xmlns:a16="http://schemas.microsoft.com/office/drawing/2014/main" id="{2102E168-875F-74F1-B996-8BD7A34C339F}"/>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1335668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2205DD7-B853-F820-39AB-9CCC1373E8B4}"/>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9CDBB6F7-5F49-093C-FD44-D915E035D818}"/>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528A12AF-F2B4-747B-252C-62A2CB10D9A8}"/>
              </a:ext>
            </a:extLst>
          </p:cNvPr>
          <p:cNvSpPr>
            <a:spLocks noGrp="1"/>
          </p:cNvSpPr>
          <p:nvPr>
            <p:ph type="dt" sz="half" idx="10"/>
          </p:nvPr>
        </p:nvSpPr>
        <p:spPr/>
        <p:txBody>
          <a:bodyPr/>
          <a:lstStyle/>
          <a:p>
            <a:fld id="{8981D10D-21F7-41EA-81B1-9EA826C60D8F}" type="datetimeFigureOut">
              <a:rPr lang="es-CL" smtClean="0"/>
              <a:t>21-10-2026</a:t>
            </a:fld>
            <a:endParaRPr lang="es-CL" dirty="0"/>
          </a:p>
        </p:txBody>
      </p:sp>
      <p:sp>
        <p:nvSpPr>
          <p:cNvPr id="5" name="Marcador de pie de página 4">
            <a:extLst>
              <a:ext uri="{FF2B5EF4-FFF2-40B4-BE49-F238E27FC236}">
                <a16:creationId xmlns:a16="http://schemas.microsoft.com/office/drawing/2014/main" id="{8275C813-EA0A-AE3C-D8BB-95FA72FE9606}"/>
              </a:ext>
            </a:extLst>
          </p:cNvPr>
          <p:cNvSpPr>
            <a:spLocks noGrp="1"/>
          </p:cNvSpPr>
          <p:nvPr>
            <p:ph type="ftr" sz="quarter" idx="11"/>
          </p:nvPr>
        </p:nvSpPr>
        <p:spPr/>
        <p:txBody>
          <a:bodyPr/>
          <a:lstStyle/>
          <a:p>
            <a:endParaRPr lang="es-CL" dirty="0"/>
          </a:p>
        </p:txBody>
      </p:sp>
      <p:sp>
        <p:nvSpPr>
          <p:cNvPr id="6" name="Marcador de número de diapositiva 5">
            <a:extLst>
              <a:ext uri="{FF2B5EF4-FFF2-40B4-BE49-F238E27FC236}">
                <a16:creationId xmlns:a16="http://schemas.microsoft.com/office/drawing/2014/main" id="{704A2A18-CD81-69E4-0305-CC7A197EEFA0}"/>
              </a:ext>
            </a:extLst>
          </p:cNvPr>
          <p:cNvSpPr>
            <a:spLocks noGrp="1"/>
          </p:cNvSpPr>
          <p:nvPr>
            <p:ph type="sldNum" sz="quarter" idx="12"/>
          </p:nvPr>
        </p:nvSpPr>
        <p:spPr/>
        <p:txBody>
          <a:bodyPr/>
          <a:lstStyle/>
          <a:p>
            <a:fld id="{4AA805C4-807E-4170-9CFA-06E3FD12AEFA}" type="slidenum">
              <a:rPr lang="es-CL" smtClean="0"/>
              <a:t>‹Nº›</a:t>
            </a:fld>
            <a:endParaRPr lang="es-CL" dirty="0"/>
          </a:p>
        </p:txBody>
      </p:sp>
    </p:spTree>
    <p:extLst>
      <p:ext uri="{BB962C8B-B14F-4D97-AF65-F5344CB8AC3E}">
        <p14:creationId xmlns:p14="http://schemas.microsoft.com/office/powerpoint/2010/main" val="24923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1F7B719-9931-C40C-F121-4CCEBC1DB0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4C7C7B65-C1CF-C9A9-0D99-73DB804EBC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98742885-9ED8-9739-1C3C-7858BF08CF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81D10D-21F7-41EA-81B1-9EA826C60D8F}" type="datetimeFigureOut">
              <a:rPr lang="es-CL" smtClean="0"/>
              <a:t>21-10-2026</a:t>
            </a:fld>
            <a:endParaRPr lang="es-CL" dirty="0"/>
          </a:p>
        </p:txBody>
      </p:sp>
      <p:sp>
        <p:nvSpPr>
          <p:cNvPr id="5" name="Marcador de pie de página 4">
            <a:extLst>
              <a:ext uri="{FF2B5EF4-FFF2-40B4-BE49-F238E27FC236}">
                <a16:creationId xmlns:a16="http://schemas.microsoft.com/office/drawing/2014/main" id="{C39CF76C-80CE-0C51-02EA-006A8E3497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dirty="0"/>
          </a:p>
        </p:txBody>
      </p:sp>
      <p:sp>
        <p:nvSpPr>
          <p:cNvPr id="6" name="Marcador de número de diapositiva 5">
            <a:extLst>
              <a:ext uri="{FF2B5EF4-FFF2-40B4-BE49-F238E27FC236}">
                <a16:creationId xmlns:a16="http://schemas.microsoft.com/office/drawing/2014/main" id="{7DF57773-FD38-FAF9-397F-2958902B31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A805C4-807E-4170-9CFA-06E3FD12AEFA}" type="slidenum">
              <a:rPr lang="es-CL" smtClean="0"/>
              <a:t>‹Nº›</a:t>
            </a:fld>
            <a:endParaRPr lang="es-CL" dirty="0"/>
          </a:p>
        </p:txBody>
      </p:sp>
    </p:spTree>
    <p:extLst>
      <p:ext uri="{BB962C8B-B14F-4D97-AF65-F5344CB8AC3E}">
        <p14:creationId xmlns:p14="http://schemas.microsoft.com/office/powerpoint/2010/main" val="296594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A131BB37-00C0-F0AB-3A29-8A41555D23CD}"/>
              </a:ext>
            </a:extLst>
          </p:cNvPr>
          <p:cNvSpPr>
            <a:spLocks noGrp="1"/>
          </p:cNvSpPr>
          <p:nvPr>
            <p:ph type="ctrTitle"/>
          </p:nvPr>
        </p:nvSpPr>
        <p:spPr>
          <a:xfrm>
            <a:off x="1524003" y="1999615"/>
            <a:ext cx="9144000" cy="2764028"/>
          </a:xfrm>
        </p:spPr>
        <p:txBody>
          <a:bodyPr anchor="ctr">
            <a:normAutofit/>
          </a:bodyPr>
          <a:lstStyle/>
          <a:p>
            <a:pPr lvl="0"/>
            <a:r>
              <a:rPr lang="es-CL" sz="6100" dirty="0"/>
              <a:t>Kast no pasó el semestre</a:t>
            </a:r>
            <a:br>
              <a:rPr lang="es-CL" sz="6100" dirty="0"/>
            </a:br>
            <a:r>
              <a:rPr lang="es-CL" sz="2400" dirty="0"/>
              <a:t>Coyuntura n°5. Nuevo Ciclo. Octubre 2026</a:t>
            </a:r>
          </a:p>
        </p:txBody>
      </p:sp>
      <p:sp>
        <p:nvSpPr>
          <p:cNvPr id="3" name="Subtítulo 2">
            <a:extLst>
              <a:ext uri="{FF2B5EF4-FFF2-40B4-BE49-F238E27FC236}">
                <a16:creationId xmlns:a16="http://schemas.microsoft.com/office/drawing/2014/main" id="{BC5E03E8-368E-7C16-55C4-567F6FB747F0}"/>
              </a:ext>
            </a:extLst>
          </p:cNvPr>
          <p:cNvSpPr>
            <a:spLocks noGrp="1"/>
          </p:cNvSpPr>
          <p:nvPr>
            <p:ph type="subTitle" idx="1"/>
          </p:nvPr>
        </p:nvSpPr>
        <p:spPr>
          <a:xfrm>
            <a:off x="1966912" y="5645150"/>
            <a:ext cx="8258176" cy="631825"/>
          </a:xfrm>
        </p:spPr>
        <p:txBody>
          <a:bodyPr anchor="ctr">
            <a:noAutofit/>
          </a:bodyPr>
          <a:lstStyle/>
          <a:p>
            <a:r>
              <a:rPr lang="es-CL" dirty="0"/>
              <a:t>Carlos Cano B</a:t>
            </a:r>
          </a:p>
          <a:p>
            <a:r>
              <a:rPr lang="es-CL" dirty="0"/>
              <a:t>Director Ejecutivo</a:t>
            </a:r>
          </a:p>
          <a:p>
            <a:r>
              <a:rPr lang="es-CL" dirty="0"/>
              <a:t>Centro de Estudios del Trabajo</a:t>
            </a:r>
          </a:p>
          <a:p>
            <a:r>
              <a:rPr lang="es-CL" dirty="0"/>
              <a:t>CETRA</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6 Imagen" descr="Banner-Cetra1 copia.jpg">
            <a:extLst>
              <a:ext uri="{FF2B5EF4-FFF2-40B4-BE49-F238E27FC236}">
                <a16:creationId xmlns:a16="http://schemas.microsoft.com/office/drawing/2014/main" id="{02A6538C-AAE5-BF39-7A5A-09AC841498EE}"/>
              </a:ext>
            </a:extLst>
          </p:cNvPr>
          <p:cNvPicPr>
            <a:picLocks noChangeAspect="1"/>
          </p:cNvPicPr>
          <p:nvPr/>
        </p:nvPicPr>
        <p:blipFill>
          <a:blip r:embed="rId2">
            <a:extLst>
              <a:ext uri="{28A0092B-C50C-407E-A947-70E740481C1C}">
                <a14:useLocalDpi xmlns:a14="http://schemas.microsoft.com/office/drawing/2010/main" val="0"/>
              </a:ext>
            </a:extLst>
          </a:blip>
          <a:srcRect l="34921"/>
          <a:stretch>
            <a:fillRect/>
          </a:stretch>
        </p:blipFill>
        <p:spPr bwMode="auto">
          <a:xfrm>
            <a:off x="5388123" y="0"/>
            <a:ext cx="6803877" cy="1578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n 10">
            <a:extLst>
              <a:ext uri="{FF2B5EF4-FFF2-40B4-BE49-F238E27FC236}">
                <a16:creationId xmlns:a16="http://schemas.microsoft.com/office/drawing/2014/main" id="{B067FB68-B027-90C1-DBBA-4C89763E64D9}"/>
              </a:ext>
            </a:extLst>
          </p:cNvPr>
          <p:cNvPicPr>
            <a:picLocks noChangeAspect="1"/>
          </p:cNvPicPr>
          <p:nvPr/>
        </p:nvPicPr>
        <p:blipFill>
          <a:blip r:embed="rId3"/>
          <a:stretch>
            <a:fillRect/>
          </a:stretch>
        </p:blipFill>
        <p:spPr>
          <a:xfrm>
            <a:off x="7239" y="-15126"/>
            <a:ext cx="3989682" cy="1429666"/>
          </a:xfrm>
          <a:prstGeom prst="rect">
            <a:avLst/>
          </a:prstGeom>
        </p:spPr>
      </p:pic>
      <p:sp>
        <p:nvSpPr>
          <p:cNvPr id="15" name="9 CuadroTexto">
            <a:extLst>
              <a:ext uri="{FF2B5EF4-FFF2-40B4-BE49-F238E27FC236}">
                <a16:creationId xmlns:a16="http://schemas.microsoft.com/office/drawing/2014/main" id="{13DBB73E-4482-1EAF-0595-9391160F57B1}"/>
              </a:ext>
            </a:extLst>
          </p:cNvPr>
          <p:cNvSpPr txBox="1">
            <a:spLocks noChangeArrowheads="1"/>
          </p:cNvSpPr>
          <p:nvPr/>
        </p:nvSpPr>
        <p:spPr bwMode="auto">
          <a:xfrm>
            <a:off x="208370" y="1370547"/>
            <a:ext cx="3885166"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CL" altLang="es-CL" sz="2100" dirty="0">
                <a:latin typeface="Mistral" panose="03090702030407020403" pitchFamily="66" charset="0"/>
              </a:rPr>
              <a:t>Asesorías Estratégicas para organizaciones</a:t>
            </a:r>
          </a:p>
        </p:txBody>
      </p:sp>
    </p:spTree>
    <p:extLst>
      <p:ext uri="{BB962C8B-B14F-4D97-AF65-F5344CB8AC3E}">
        <p14:creationId xmlns:p14="http://schemas.microsoft.com/office/powerpoint/2010/main" val="166499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82C16F9-0AE4-A7B9-0C17-45B2A2F08858}"/>
              </a:ext>
            </a:extLst>
          </p:cNvPr>
          <p:cNvSpPr>
            <a:spLocks noGrp="1"/>
          </p:cNvSpPr>
          <p:nvPr>
            <p:ph type="title"/>
          </p:nvPr>
        </p:nvSpPr>
        <p:spPr>
          <a:xfrm>
            <a:off x="841248" y="256032"/>
            <a:ext cx="10506456" cy="1014984"/>
          </a:xfrm>
        </p:spPr>
        <p:txBody>
          <a:bodyPr anchor="b">
            <a:normAutofit/>
          </a:bodyPr>
          <a:lstStyle/>
          <a:p>
            <a:r>
              <a:rPr lang="es-CL"/>
              <a:t>Recordar</a:t>
            </a:r>
            <a:endParaRPr lang="es-CL" dirty="0"/>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5B3C181E-E1F6-EEB7-3ED4-11F359FB2BC7}"/>
              </a:ext>
            </a:extLst>
          </p:cNvPr>
          <p:cNvGraphicFramePr>
            <a:graphicFrameLocks noGrp="1"/>
          </p:cNvGraphicFramePr>
          <p:nvPr>
            <p:ph idx="1"/>
            <p:extLst>
              <p:ext uri="{D42A27DB-BD31-4B8C-83A1-F6EECF244321}">
                <p14:modId xmlns:p14="http://schemas.microsoft.com/office/powerpoint/2010/main" val="18123204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4632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71DE1-3730-1764-B6A8-8C0B3373046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FCC3701-D543-83B9-F09F-349E70F23832}"/>
              </a:ext>
            </a:extLst>
          </p:cNvPr>
          <p:cNvSpPr>
            <a:spLocks noGrp="1"/>
          </p:cNvSpPr>
          <p:nvPr>
            <p:ph type="title"/>
          </p:nvPr>
        </p:nvSpPr>
        <p:spPr>
          <a:xfrm>
            <a:off x="841248" y="256032"/>
            <a:ext cx="10506456" cy="1014984"/>
          </a:xfrm>
        </p:spPr>
        <p:txBody>
          <a:bodyPr anchor="b">
            <a:normAutofit/>
          </a:bodyPr>
          <a:lstStyle/>
          <a:p>
            <a:r>
              <a:rPr lang="es-CL" dirty="0"/>
              <a:t>Recordar</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FE015DAB-7C7D-F56A-F097-651ACF859E02}"/>
              </a:ext>
            </a:extLst>
          </p:cNvPr>
          <p:cNvGraphicFramePr>
            <a:graphicFrameLocks noGrp="1"/>
          </p:cNvGraphicFramePr>
          <p:nvPr>
            <p:ph idx="1"/>
            <p:extLst>
              <p:ext uri="{D42A27DB-BD31-4B8C-83A1-F6EECF244321}">
                <p14:modId xmlns:p14="http://schemas.microsoft.com/office/powerpoint/2010/main" val="285986308"/>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6385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B2FF-7883-AB63-580A-E111E7AE10A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A4636B-9177-1EB0-D098-1A70354FE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8E820DDD-5F58-9B1C-0ABA-3A44940E9600}"/>
              </a:ext>
            </a:extLst>
          </p:cNvPr>
          <p:cNvSpPr>
            <a:spLocks noGrp="1"/>
          </p:cNvSpPr>
          <p:nvPr>
            <p:ph type="title"/>
          </p:nvPr>
        </p:nvSpPr>
        <p:spPr>
          <a:xfrm>
            <a:off x="841248" y="256032"/>
            <a:ext cx="10506456" cy="1014984"/>
          </a:xfrm>
        </p:spPr>
        <p:txBody>
          <a:bodyPr anchor="b">
            <a:normAutofit/>
          </a:bodyPr>
          <a:lstStyle/>
          <a:p>
            <a:r>
              <a:rPr lang="es-CL" dirty="0"/>
              <a:t>Recordar</a:t>
            </a:r>
          </a:p>
        </p:txBody>
      </p:sp>
      <p:sp>
        <p:nvSpPr>
          <p:cNvPr id="11" name="Rectangle 10">
            <a:extLst>
              <a:ext uri="{FF2B5EF4-FFF2-40B4-BE49-F238E27FC236}">
                <a16:creationId xmlns:a16="http://schemas.microsoft.com/office/drawing/2014/main" id="{C750204C-7B16-32C7-0FD0-07ECD012D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5CE1E011-6689-B426-D413-3FEBC46CA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aphicFrame>
        <p:nvGraphicFramePr>
          <p:cNvPr id="5" name="Marcador de contenido 2">
            <a:extLst>
              <a:ext uri="{FF2B5EF4-FFF2-40B4-BE49-F238E27FC236}">
                <a16:creationId xmlns:a16="http://schemas.microsoft.com/office/drawing/2014/main" id="{E788FBC1-1001-9C22-0E48-A80BA8AF5043}"/>
              </a:ext>
            </a:extLst>
          </p:cNvPr>
          <p:cNvGraphicFramePr>
            <a:graphicFrameLocks noGrp="1"/>
          </p:cNvGraphicFramePr>
          <p:nvPr>
            <p:ph idx="1"/>
            <p:extLst>
              <p:ext uri="{D42A27DB-BD31-4B8C-83A1-F6EECF244321}">
                <p14:modId xmlns:p14="http://schemas.microsoft.com/office/powerpoint/2010/main" val="259916648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3202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ED57C558-A5B3-7400-F9C3-4CE6B4B5F8AF}"/>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RESUMEN DEL ENTORNO ESTRATÉGICO: DATOS IPOM</a:t>
            </a:r>
          </a:p>
        </p:txBody>
      </p:sp>
      <p:pic>
        <p:nvPicPr>
          <p:cNvPr id="5" name="Marcador de contenido 4">
            <a:extLst>
              <a:ext uri="{FF2B5EF4-FFF2-40B4-BE49-F238E27FC236}">
                <a16:creationId xmlns:a16="http://schemas.microsoft.com/office/drawing/2014/main" id="{4F78F6A0-34CA-6BA2-ABF3-9935FA042398}"/>
              </a:ext>
            </a:extLst>
          </p:cNvPr>
          <p:cNvPicPr>
            <a:picLocks noGrp="1" noChangeAspect="1"/>
          </p:cNvPicPr>
          <p:nvPr>
            <p:ph idx="1"/>
          </p:nvPr>
        </p:nvPicPr>
        <p:blipFill>
          <a:blip r:embed="rId2"/>
          <a:stretch>
            <a:fillRect/>
          </a:stretch>
        </p:blipFill>
        <p:spPr>
          <a:xfrm>
            <a:off x="1240533" y="1675227"/>
            <a:ext cx="9710933" cy="4394199"/>
          </a:xfrm>
          <a:prstGeom prst="rect">
            <a:avLst/>
          </a:prstGeom>
        </p:spPr>
      </p:pic>
    </p:spTree>
    <p:extLst>
      <p:ext uri="{BB962C8B-B14F-4D97-AF65-F5344CB8AC3E}">
        <p14:creationId xmlns:p14="http://schemas.microsoft.com/office/powerpoint/2010/main" val="986269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D4EB7-A75E-0DEB-8B5D-C58D5D52561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745FAB03-4824-BF69-EDE3-62CD51EF0B83}"/>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2500" kern="1200" dirty="0">
                <a:solidFill>
                  <a:schemeClr val="bg1"/>
                </a:solidFill>
                <a:latin typeface="+mj-lt"/>
                <a:ea typeface="+mj-ea"/>
                <a:cs typeface="+mj-cs"/>
              </a:rPr>
              <a:t>LA CONTRATACIÓN DEL 2026: UNA CAÍDA DRÁSTICA EN LAS PROYECCIONES</a:t>
            </a:r>
          </a:p>
        </p:txBody>
      </p:sp>
      <p:pic>
        <p:nvPicPr>
          <p:cNvPr id="5" name="Marcador de contenido 4">
            <a:extLst>
              <a:ext uri="{FF2B5EF4-FFF2-40B4-BE49-F238E27FC236}">
                <a16:creationId xmlns:a16="http://schemas.microsoft.com/office/drawing/2014/main" id="{336B4D51-8A99-FDC2-87DD-CDBA4D58E3AE}"/>
              </a:ext>
            </a:extLst>
          </p:cNvPr>
          <p:cNvPicPr>
            <a:picLocks noGrp="1" noChangeAspect="1"/>
          </p:cNvPicPr>
          <p:nvPr>
            <p:ph idx="1"/>
          </p:nvPr>
        </p:nvPicPr>
        <p:blipFill>
          <a:blip r:embed="rId2"/>
          <a:stretch>
            <a:fillRect/>
          </a:stretch>
        </p:blipFill>
        <p:spPr>
          <a:xfrm>
            <a:off x="1930882" y="1675227"/>
            <a:ext cx="8330236" cy="4394199"/>
          </a:xfrm>
          <a:prstGeom prst="rect">
            <a:avLst/>
          </a:prstGeom>
        </p:spPr>
      </p:pic>
    </p:spTree>
    <p:extLst>
      <p:ext uri="{BB962C8B-B14F-4D97-AF65-F5344CB8AC3E}">
        <p14:creationId xmlns:p14="http://schemas.microsoft.com/office/powerpoint/2010/main" val="3293858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1C320-66AC-F233-55C8-23E099A1BD1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B3D29486-F922-5AD6-D0C6-B7103E8A85FB}"/>
              </a:ext>
            </a:extLst>
          </p:cNvPr>
          <p:cNvSpPr>
            <a:spLocks noGrp="1"/>
          </p:cNvSpPr>
          <p:nvPr>
            <p:ph type="title"/>
          </p:nvPr>
        </p:nvSpPr>
        <p:spPr>
          <a:xfrm>
            <a:off x="1043631" y="809898"/>
            <a:ext cx="10173010" cy="1554480"/>
          </a:xfrm>
        </p:spPr>
        <p:txBody>
          <a:bodyPr anchor="ctr">
            <a:normAutofit/>
          </a:bodyPr>
          <a:lstStyle/>
          <a:p>
            <a:r>
              <a:rPr lang="es-CL" sz="4100" dirty="0"/>
              <a:t>ALERTA LABORAL: DESTRUCCIÓN DE EMPLEO FORMAL Y DESOCUPACIÓN AL 9,5%</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07C417C6-89E7-D814-8873-8FA779B25BF3}"/>
              </a:ext>
            </a:extLst>
          </p:cNvPr>
          <p:cNvGraphicFramePr>
            <a:graphicFrameLocks noGrp="1"/>
          </p:cNvGraphicFramePr>
          <p:nvPr>
            <p:ph idx="1"/>
            <p:extLst>
              <p:ext uri="{D42A27DB-BD31-4B8C-83A1-F6EECF244321}">
                <p14:modId xmlns:p14="http://schemas.microsoft.com/office/powerpoint/2010/main" val="2209897952"/>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7538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6D9F6-CACE-BF3B-EB8F-AE542BB4849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691718E-0D42-7A90-788D-F3262DFD73A3}"/>
              </a:ext>
            </a:extLst>
          </p:cNvPr>
          <p:cNvSpPr>
            <a:spLocks noGrp="1"/>
          </p:cNvSpPr>
          <p:nvPr>
            <p:ph type="title"/>
          </p:nvPr>
        </p:nvSpPr>
        <p:spPr>
          <a:xfrm>
            <a:off x="838200" y="5586257"/>
            <a:ext cx="6926703" cy="804161"/>
          </a:xfrm>
        </p:spPr>
        <p:txBody>
          <a:bodyPr vert="horz" lIns="91440" tIns="45720" rIns="91440" bIns="45720" rtlCol="0" anchor="ctr">
            <a:normAutofit/>
          </a:bodyPr>
          <a:lstStyle/>
          <a:p>
            <a:r>
              <a:rPr lang="en-US" sz="2200" b="1" dirty="0"/>
              <a:t>LA TRAMPA INFLACIONARIA: CÓMO EL ESCENARIO GLOBAL GOLPEA AL PODER ADQUISITIVO</a:t>
            </a:r>
          </a:p>
        </p:txBody>
      </p:sp>
      <p:pic>
        <p:nvPicPr>
          <p:cNvPr id="5" name="Marcador de contenido 4">
            <a:extLst>
              <a:ext uri="{FF2B5EF4-FFF2-40B4-BE49-F238E27FC236}">
                <a16:creationId xmlns:a16="http://schemas.microsoft.com/office/drawing/2014/main" id="{E1AF6F98-4E59-2B9C-1CE1-FAD488FC3289}"/>
              </a:ext>
            </a:extLst>
          </p:cNvPr>
          <p:cNvPicPr>
            <a:picLocks noGrp="1" noChangeAspect="1"/>
          </p:cNvPicPr>
          <p:nvPr>
            <p:ph idx="1"/>
          </p:nvPr>
        </p:nvPicPr>
        <p:blipFill>
          <a:blip r:embed="rId2"/>
          <a:srcRect t="4532" b="6176"/>
          <a:stretch>
            <a:fillRect/>
          </a:stretch>
        </p:blipFill>
        <p:spPr>
          <a:xfrm>
            <a:off x="20" y="10"/>
            <a:ext cx="12191980" cy="5279933"/>
          </a:xfrm>
          <a:prstGeom prst="rect">
            <a:avLst/>
          </a:prstGeom>
        </p:spPr>
      </p:pic>
      <p:grpSp>
        <p:nvGrpSpPr>
          <p:cNvPr id="14" name="Group 9">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5193518"/>
            <a:ext cx="12207200" cy="123363"/>
            <a:chOff x="-5025" y="6737718"/>
            <a:chExt cx="12207200" cy="123363"/>
          </a:xfrm>
        </p:grpSpPr>
        <p:sp>
          <p:nvSpPr>
            <p:cNvPr id="11" name="Rectangle 10">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1">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993891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43B40-273B-354A-43FE-80295A1F4650}"/>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67666E00-6BE9-E84A-C627-CEAE58D8496B}"/>
              </a:ext>
            </a:extLst>
          </p:cNvPr>
          <p:cNvSpPr>
            <a:spLocks noGrp="1"/>
          </p:cNvSpPr>
          <p:nvPr>
            <p:ph type="title"/>
          </p:nvPr>
        </p:nvSpPr>
        <p:spPr>
          <a:xfrm>
            <a:off x="630936" y="640080"/>
            <a:ext cx="4818888" cy="1481328"/>
          </a:xfrm>
        </p:spPr>
        <p:txBody>
          <a:bodyPr anchor="b">
            <a:normAutofit/>
          </a:bodyPr>
          <a:lstStyle/>
          <a:p>
            <a:r>
              <a:rPr lang="es-CL" sz="3000" b="1" dirty="0"/>
              <a:t>LA PARADOJA SALARIAL: EL ESTANCAMIENTO DE LA MASA SALARIAL REAL</a:t>
            </a:r>
          </a:p>
        </p:txBody>
      </p:sp>
      <p:sp>
        <p:nvSpPr>
          <p:cNvPr id="2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Imagen 5">
            <a:extLst>
              <a:ext uri="{FF2B5EF4-FFF2-40B4-BE49-F238E27FC236}">
                <a16:creationId xmlns:a16="http://schemas.microsoft.com/office/drawing/2014/main" id="{1E3E6C9F-A936-BD8F-0BFD-18ABC85C732A}"/>
              </a:ext>
            </a:extLst>
          </p:cNvPr>
          <p:cNvPicPr>
            <a:picLocks noChangeAspect="1"/>
          </p:cNvPicPr>
          <p:nvPr/>
        </p:nvPicPr>
        <p:blipFill>
          <a:blip r:embed="rId2"/>
          <a:stretch>
            <a:fillRect/>
          </a:stretch>
        </p:blipFill>
        <p:spPr>
          <a:xfrm>
            <a:off x="6099048" y="1436476"/>
            <a:ext cx="5458968" cy="3985047"/>
          </a:xfrm>
          <a:prstGeom prst="rect">
            <a:avLst/>
          </a:prstGeom>
        </p:spPr>
      </p:pic>
      <p:graphicFrame>
        <p:nvGraphicFramePr>
          <p:cNvPr id="21" name="Marcador de contenido 2">
            <a:extLst>
              <a:ext uri="{FF2B5EF4-FFF2-40B4-BE49-F238E27FC236}">
                <a16:creationId xmlns:a16="http://schemas.microsoft.com/office/drawing/2014/main" id="{461EB259-A1A7-7A78-7788-B4786038218F}"/>
              </a:ext>
            </a:extLst>
          </p:cNvPr>
          <p:cNvGraphicFramePr>
            <a:graphicFrameLocks noGrp="1"/>
          </p:cNvGraphicFramePr>
          <p:nvPr>
            <p:ph idx="1"/>
            <p:extLst>
              <p:ext uri="{D42A27DB-BD31-4B8C-83A1-F6EECF244321}">
                <p14:modId xmlns:p14="http://schemas.microsoft.com/office/powerpoint/2010/main" val="1630194516"/>
              </p:ext>
            </p:extLst>
          </p:nvPr>
        </p:nvGraphicFramePr>
        <p:xfrm>
          <a:off x="630936" y="2660904"/>
          <a:ext cx="4818888" cy="35478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079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CC71-77C5-3AF5-ACC2-9F47977E427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AA3D47A7-40DD-7A09-A092-504F0C06611B}"/>
              </a:ext>
            </a:extLst>
          </p:cNvPr>
          <p:cNvSpPr>
            <a:spLocks noGrp="1"/>
          </p:cNvSpPr>
          <p:nvPr>
            <p:ph type="title"/>
          </p:nvPr>
        </p:nvSpPr>
        <p:spPr>
          <a:xfrm>
            <a:off x="1383564" y="348865"/>
            <a:ext cx="9718111" cy="1576446"/>
          </a:xfrm>
        </p:spPr>
        <p:txBody>
          <a:bodyPr anchor="ctr">
            <a:normAutofit/>
          </a:bodyPr>
          <a:lstStyle/>
          <a:p>
            <a:r>
              <a:rPr lang="es-CL" sz="4000" dirty="0">
                <a:solidFill>
                  <a:srgbClr val="FFFFFF"/>
                </a:solidFill>
              </a:rPr>
              <a:t>ANTECEDENTES DE PROMESAS INCUMPLIDAS, </a:t>
            </a:r>
            <a:r>
              <a:rPr lang="es-CL" sz="4000" b="1" u="sng" dirty="0">
                <a:solidFill>
                  <a:srgbClr val="FFFFFF"/>
                </a:solidFill>
              </a:rPr>
              <a:t>LA SEGURIDAD</a:t>
            </a:r>
          </a:p>
        </p:txBody>
      </p:sp>
      <p:graphicFrame>
        <p:nvGraphicFramePr>
          <p:cNvPr id="5" name="Marcador de contenido 2">
            <a:extLst>
              <a:ext uri="{FF2B5EF4-FFF2-40B4-BE49-F238E27FC236}">
                <a16:creationId xmlns:a16="http://schemas.microsoft.com/office/drawing/2014/main" id="{73CE35EB-76C8-4128-E822-3ECF9CAF2BF3}"/>
              </a:ext>
            </a:extLst>
          </p:cNvPr>
          <p:cNvGraphicFramePr>
            <a:graphicFrameLocks noGrp="1"/>
          </p:cNvGraphicFramePr>
          <p:nvPr>
            <p:ph idx="1"/>
            <p:extLst>
              <p:ext uri="{D42A27DB-BD31-4B8C-83A1-F6EECF244321}">
                <p14:modId xmlns:p14="http://schemas.microsoft.com/office/powerpoint/2010/main" val="110407076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2559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03993-D242-ABBB-8D58-DDD4F3F7A08D}"/>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170EF407-0E9D-90AE-9E1E-22C984616865}"/>
              </a:ext>
            </a:extLst>
          </p:cNvPr>
          <p:cNvSpPr>
            <a:spLocks noGrp="1"/>
          </p:cNvSpPr>
          <p:nvPr>
            <p:ph type="title"/>
          </p:nvPr>
        </p:nvSpPr>
        <p:spPr>
          <a:xfrm>
            <a:off x="1383564" y="348865"/>
            <a:ext cx="9718111" cy="1576446"/>
          </a:xfrm>
        </p:spPr>
        <p:txBody>
          <a:bodyPr anchor="ctr">
            <a:normAutofit/>
          </a:bodyPr>
          <a:lstStyle/>
          <a:p>
            <a:r>
              <a:rPr lang="es-CL" sz="4000" dirty="0">
                <a:solidFill>
                  <a:srgbClr val="FFFFFF"/>
                </a:solidFill>
              </a:rPr>
              <a:t>ANTECEDENTES DE PROMESAS INCUMPLIDAS, </a:t>
            </a:r>
            <a:r>
              <a:rPr lang="es-CL" sz="4000" b="1" u="sng" dirty="0">
                <a:solidFill>
                  <a:srgbClr val="FFFFFF"/>
                </a:solidFill>
              </a:rPr>
              <a:t>LA SEGURIDAD</a:t>
            </a:r>
          </a:p>
        </p:txBody>
      </p:sp>
      <p:graphicFrame>
        <p:nvGraphicFramePr>
          <p:cNvPr id="5" name="Marcador de contenido 2">
            <a:extLst>
              <a:ext uri="{FF2B5EF4-FFF2-40B4-BE49-F238E27FC236}">
                <a16:creationId xmlns:a16="http://schemas.microsoft.com/office/drawing/2014/main" id="{497E882B-6E22-F08B-3EC8-8AFEFEE8BB01}"/>
              </a:ext>
            </a:extLst>
          </p:cNvPr>
          <p:cNvGraphicFramePr>
            <a:graphicFrameLocks noGrp="1"/>
          </p:cNvGraphicFramePr>
          <p:nvPr>
            <p:ph idx="1"/>
            <p:extLst>
              <p:ext uri="{D42A27DB-BD31-4B8C-83A1-F6EECF244321}">
                <p14:modId xmlns:p14="http://schemas.microsoft.com/office/powerpoint/2010/main" val="49322125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5917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88B2F-1EED-ECB9-1702-BF4819026C4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BAE1059F-136B-FB22-9FED-E2D14F1D674B}"/>
              </a:ext>
            </a:extLst>
          </p:cNvPr>
          <p:cNvSpPr>
            <a:spLocks noGrp="1"/>
          </p:cNvSpPr>
          <p:nvPr>
            <p:ph type="title"/>
          </p:nvPr>
        </p:nvSpPr>
        <p:spPr>
          <a:xfrm>
            <a:off x="686834" y="1153572"/>
            <a:ext cx="3200400" cy="4461163"/>
          </a:xfrm>
        </p:spPr>
        <p:txBody>
          <a:bodyPr>
            <a:normAutofit/>
          </a:bodyPr>
          <a:lstStyle/>
          <a:p>
            <a:r>
              <a:rPr lang="es-CL" sz="3400" dirty="0">
                <a:solidFill>
                  <a:srgbClr val="FFFFFF"/>
                </a:solidFill>
              </a:rPr>
              <a:t>ANTECEDENTES DE PROMESAS INCUMPLIDAS, </a:t>
            </a:r>
            <a:r>
              <a:rPr lang="es-CL" sz="3400" b="1" u="sng" dirty="0">
                <a:solidFill>
                  <a:srgbClr val="FFFFFF"/>
                </a:solidFill>
              </a:rPr>
              <a:t>LA SITUACIÓN ECONÓMICA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706481D6-6783-E483-549C-CF830E1A5C1F}"/>
              </a:ext>
            </a:extLst>
          </p:cNvPr>
          <p:cNvSpPr>
            <a:spLocks noGrp="1"/>
          </p:cNvSpPr>
          <p:nvPr>
            <p:ph idx="1"/>
          </p:nvPr>
        </p:nvSpPr>
        <p:spPr>
          <a:xfrm>
            <a:off x="4447308" y="591344"/>
            <a:ext cx="6906491" cy="5585619"/>
          </a:xfrm>
        </p:spPr>
        <p:txBody>
          <a:bodyPr anchor="ctr">
            <a:normAutofit/>
          </a:bodyPr>
          <a:lstStyle/>
          <a:p>
            <a:r>
              <a:rPr lang="es-CL" sz="2600" dirty="0"/>
              <a:t>Los datos que ya revisamos sitúan a Chile en una recesión técnica que se transformará en recesión a secas en los próximos meses, a pesar de afirmaciones de ministro Quiroz y círculos empresariales.</a:t>
            </a:r>
          </a:p>
          <a:p>
            <a:r>
              <a:rPr lang="es-CL" sz="2600" dirty="0"/>
              <a:t>Las expectativas primero sobre elección de Kast y después sobre macro reforma no tienen un horizonte despejado. No hay la sobre inversión esperada y al contrario hay cifras altas de flujos de capitales hacia el  exterior que podrían aumentar por los diferenciales de tasa entre Chile y USA.</a:t>
            </a:r>
          </a:p>
          <a:p>
            <a:endParaRPr lang="es-CL" sz="2600" dirty="0"/>
          </a:p>
        </p:txBody>
      </p:sp>
    </p:spTree>
    <p:extLst>
      <p:ext uri="{BB962C8B-B14F-4D97-AF65-F5344CB8AC3E}">
        <p14:creationId xmlns:p14="http://schemas.microsoft.com/office/powerpoint/2010/main" val="1723541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6AFDA-DD2D-48CB-67E6-89E5D1DD4DB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387C3C4-5A07-8BDB-DB43-DED8D4C9F5BF}"/>
              </a:ext>
            </a:extLst>
          </p:cNvPr>
          <p:cNvSpPr>
            <a:spLocks noGrp="1"/>
          </p:cNvSpPr>
          <p:nvPr>
            <p:ph type="title"/>
          </p:nvPr>
        </p:nvSpPr>
        <p:spPr>
          <a:xfrm>
            <a:off x="686834" y="1153572"/>
            <a:ext cx="3200400" cy="4461163"/>
          </a:xfrm>
        </p:spPr>
        <p:txBody>
          <a:bodyPr>
            <a:normAutofit/>
          </a:bodyPr>
          <a:lstStyle/>
          <a:p>
            <a:r>
              <a:rPr lang="es-CL" sz="3400" dirty="0">
                <a:solidFill>
                  <a:srgbClr val="FFFFFF"/>
                </a:solidFill>
              </a:rPr>
              <a:t>ANTECEDENTES DE PROMESAS INCUMPLIDAS, </a:t>
            </a:r>
            <a:r>
              <a:rPr lang="es-CL" sz="3400" b="1" u="sng" dirty="0">
                <a:solidFill>
                  <a:srgbClr val="FFFFFF"/>
                </a:solidFill>
              </a:rPr>
              <a:t>LA SITUACIÓN ECONÓMICA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7E59C752-E5FC-312F-FF10-5B17E2E5A931}"/>
              </a:ext>
            </a:extLst>
          </p:cNvPr>
          <p:cNvSpPr>
            <a:spLocks noGrp="1"/>
          </p:cNvSpPr>
          <p:nvPr>
            <p:ph idx="1"/>
          </p:nvPr>
        </p:nvSpPr>
        <p:spPr>
          <a:xfrm>
            <a:off x="4447308" y="591344"/>
            <a:ext cx="6906491" cy="5585619"/>
          </a:xfrm>
        </p:spPr>
        <p:txBody>
          <a:bodyPr anchor="ctr">
            <a:normAutofit/>
          </a:bodyPr>
          <a:lstStyle/>
          <a:p>
            <a:pPr algn="just"/>
            <a:r>
              <a:rPr lang="es-CL" sz="2600" dirty="0"/>
              <a:t>El gran drama de la economía chilena hace décadas es su  modelo extractivista, sin agregación de valor. Está adquiriendo fuerza la necesidad de contar como país con una política industrial nacional, pero esto se opone a las creencias ideológica mas fuertes de quienes gobiernan. </a:t>
            </a:r>
          </a:p>
          <a:p>
            <a:pPr algn="just"/>
            <a:r>
              <a:rPr lang="es-CL" sz="2600" dirty="0"/>
              <a:t>El proyecto de presupuesto que tendría un crecimiento de 1,5% parte con una base recortada y cálculos engañosos.</a:t>
            </a:r>
          </a:p>
          <a:p>
            <a:pPr algn="just"/>
            <a:endParaRPr lang="es-CL" sz="2600" dirty="0"/>
          </a:p>
        </p:txBody>
      </p:sp>
    </p:spTree>
    <p:extLst>
      <p:ext uri="{BB962C8B-B14F-4D97-AF65-F5344CB8AC3E}">
        <p14:creationId xmlns:p14="http://schemas.microsoft.com/office/powerpoint/2010/main" val="2775397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FC129-9CC5-03DA-7740-11BD30058AE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40A1702-CA8C-86C3-852B-FE18078AD4EC}"/>
              </a:ext>
            </a:extLst>
          </p:cNvPr>
          <p:cNvSpPr>
            <a:spLocks noGrp="1"/>
          </p:cNvSpPr>
          <p:nvPr>
            <p:ph type="title"/>
          </p:nvPr>
        </p:nvSpPr>
        <p:spPr>
          <a:xfrm>
            <a:off x="645065" y="1463040"/>
            <a:ext cx="3796306" cy="2690949"/>
          </a:xfrm>
        </p:spPr>
        <p:txBody>
          <a:bodyPr>
            <a:normAutofit/>
          </a:bodyPr>
          <a:lstStyle/>
          <a:p>
            <a:r>
              <a:rPr lang="es-CL" sz="3700" dirty="0"/>
              <a:t>SALDO POLÍTICO Y SOCIAL DEL SEMESTRE QUE NO PASÓ KAST</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8AFDFF08-E546-D19D-AA8B-CB3D4EFE1575}"/>
              </a:ext>
            </a:extLst>
          </p:cNvPr>
          <p:cNvSpPr>
            <a:spLocks noGrp="1"/>
          </p:cNvSpPr>
          <p:nvPr>
            <p:ph idx="1"/>
          </p:nvPr>
        </p:nvSpPr>
        <p:spPr>
          <a:xfrm>
            <a:off x="5656218" y="354959"/>
            <a:ext cx="5542387" cy="5915212"/>
          </a:xfrm>
        </p:spPr>
        <p:txBody>
          <a:bodyPr>
            <a:normAutofit lnSpcReduction="10000"/>
          </a:bodyPr>
          <a:lstStyle/>
          <a:p>
            <a:pPr algn="just"/>
            <a:r>
              <a:rPr lang="es-CL" sz="2000" dirty="0"/>
              <a:t>Este juego de palabras que retrotrae a tiempos de estudio nos sitúa en un dato real. El gobierno no pasó este primer semestre y analistas que no están situados en la izquierda indican que si Kast no levanta vuelo en los próximos meses estaría amagando la posibilidad de continuidad de su agrupamiento político en tres años y medio más.</a:t>
            </a:r>
          </a:p>
          <a:p>
            <a:pPr algn="just"/>
            <a:endParaRPr lang="es-CL" sz="2000" dirty="0"/>
          </a:p>
          <a:p>
            <a:pPr algn="just"/>
            <a:r>
              <a:rPr lang="es-CL" sz="2000" dirty="0"/>
              <a:t>Data Vox, a través de su monitor de Liderazgos políticos con método de menciones espontáneas indica que </a:t>
            </a:r>
            <a:r>
              <a:rPr lang="es-CL" sz="2000" dirty="0" err="1"/>
              <a:t>Boric</a:t>
            </a:r>
            <a:r>
              <a:rPr lang="es-CL" sz="2000" dirty="0"/>
              <a:t> tiene un 16,7 y Kast un 15,1. En el caso del presidente en ejercicio las menciones negativas son de un 42% lo que lo deja con evaluación negativa de -26,9. Es sorprendente por un semestre atrás el mandatario anterior estaba muy abajo. Ahora Kas ha perdido  reconocimiento en valores que se suponía portaba como la firmeza o credibilidad y </a:t>
            </a:r>
            <a:r>
              <a:rPr lang="es-CL" sz="2000" dirty="0" err="1"/>
              <a:t>Boric</a:t>
            </a:r>
            <a:r>
              <a:rPr lang="es-CL" sz="2000" dirty="0"/>
              <a:t> es reconocido por su honestidad, transparencia y empatía.</a:t>
            </a:r>
          </a:p>
          <a:p>
            <a:pPr algn="just"/>
            <a:endParaRPr lang="es-CL" sz="1500" dirty="0"/>
          </a:p>
        </p:txBody>
      </p:sp>
    </p:spTree>
    <p:extLst>
      <p:ext uri="{BB962C8B-B14F-4D97-AF65-F5344CB8AC3E}">
        <p14:creationId xmlns:p14="http://schemas.microsoft.com/office/powerpoint/2010/main" val="4134564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92350-80DC-F2F1-E913-E98C3323A357}"/>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545BA7-0724-7FDB-2494-5249133C5ABA}"/>
              </a:ext>
            </a:extLst>
          </p:cNvPr>
          <p:cNvSpPr>
            <a:spLocks noGrp="1"/>
          </p:cNvSpPr>
          <p:nvPr>
            <p:ph type="title"/>
          </p:nvPr>
        </p:nvSpPr>
        <p:spPr>
          <a:xfrm>
            <a:off x="793662" y="386930"/>
            <a:ext cx="10066122" cy="1298448"/>
          </a:xfrm>
        </p:spPr>
        <p:txBody>
          <a:bodyPr anchor="b">
            <a:normAutofit/>
          </a:bodyPr>
          <a:lstStyle/>
          <a:p>
            <a:r>
              <a:rPr lang="es-CL" sz="4100"/>
              <a:t>SALDO POLÍTICO Y SOCIAL DEL SEMESTRE QUE NO PASÓ KAST</a:t>
            </a:r>
          </a:p>
        </p:txBody>
      </p:sp>
      <p:sp>
        <p:nvSpPr>
          <p:cNvPr id="23" name="Rectangle 2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E993F26-F149-5F4B-55D1-FAECD1D2AF68}"/>
              </a:ext>
            </a:extLst>
          </p:cNvPr>
          <p:cNvSpPr>
            <a:spLocks noGrp="1"/>
          </p:cNvSpPr>
          <p:nvPr>
            <p:ph idx="1"/>
          </p:nvPr>
        </p:nvSpPr>
        <p:spPr>
          <a:xfrm>
            <a:off x="793661" y="2599509"/>
            <a:ext cx="4530898" cy="3639450"/>
          </a:xfrm>
        </p:spPr>
        <p:txBody>
          <a:bodyPr anchor="ctr">
            <a:normAutofit/>
          </a:bodyPr>
          <a:lstStyle/>
          <a:p>
            <a:r>
              <a:rPr lang="es-CL" sz="2000" dirty="0"/>
              <a:t>Respecto del gobierno: La evaluación del gabinete político es muy débil, prácticamente inexistente como figuras públicas con autoridad. </a:t>
            </a:r>
          </a:p>
          <a:p>
            <a:r>
              <a:rPr lang="es-CL" sz="2000" dirty="0"/>
              <a:t>Quiroz, el ministro fuerte del gabinete es el segundo con mayor evaluación neta negativa, - 17,6. </a:t>
            </a:r>
          </a:p>
          <a:p>
            <a:r>
              <a:rPr lang="es-CL" sz="2000" dirty="0"/>
              <a:t>En las encuestas le va peor a Kast y al gobierno. </a:t>
            </a:r>
          </a:p>
          <a:p>
            <a:endParaRPr lang="es-CL" sz="2000" dirty="0"/>
          </a:p>
        </p:txBody>
      </p:sp>
      <p:pic>
        <p:nvPicPr>
          <p:cNvPr id="5" name="Imagen 4">
            <a:extLst>
              <a:ext uri="{FF2B5EF4-FFF2-40B4-BE49-F238E27FC236}">
                <a16:creationId xmlns:a16="http://schemas.microsoft.com/office/drawing/2014/main" id="{6F4C3BAB-DCF9-B206-CC65-743C98627650}"/>
              </a:ext>
            </a:extLst>
          </p:cNvPr>
          <p:cNvPicPr>
            <a:picLocks noChangeAspect="1"/>
          </p:cNvPicPr>
          <p:nvPr/>
        </p:nvPicPr>
        <p:blipFill>
          <a:blip r:embed="rId2"/>
          <a:stretch>
            <a:fillRect/>
          </a:stretch>
        </p:blipFill>
        <p:spPr>
          <a:xfrm>
            <a:off x="5911532" y="3796069"/>
            <a:ext cx="5150277" cy="1090616"/>
          </a:xfrm>
          <a:prstGeom prst="rect">
            <a:avLst/>
          </a:prstGeom>
        </p:spPr>
      </p:pic>
      <p:sp>
        <p:nvSpPr>
          <p:cNvPr id="27" name="Rectangle 2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1333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a:extLst>
            <a:ext uri="{FF2B5EF4-FFF2-40B4-BE49-F238E27FC236}">
              <a16:creationId xmlns:a16="http://schemas.microsoft.com/office/drawing/2014/main" id="{EAFCDC75-86E4-CCCB-32DF-04254183BCC0}"/>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819CBB4-45ED-96A9-C39B-B25250AC1DEB}"/>
              </a:ext>
            </a:extLst>
          </p:cNvPr>
          <p:cNvSpPr>
            <a:spLocks noGrp="1"/>
          </p:cNvSpPr>
          <p:nvPr>
            <p:ph type="title"/>
          </p:nvPr>
        </p:nvSpPr>
        <p:spPr>
          <a:xfrm>
            <a:off x="589560" y="856180"/>
            <a:ext cx="4560584" cy="1128068"/>
          </a:xfrm>
        </p:spPr>
        <p:txBody>
          <a:bodyPr anchor="ctr">
            <a:normAutofit/>
          </a:bodyPr>
          <a:lstStyle/>
          <a:p>
            <a:r>
              <a:rPr lang="es-CL" sz="3100"/>
              <a:t>MOVIMIENTOS SOCIALES Y OPOSICIÓN POLÍTICA</a:t>
            </a:r>
          </a:p>
        </p:txBody>
      </p:sp>
      <p:grpSp>
        <p:nvGrpSpPr>
          <p:cNvPr id="26" name="Group 2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7" name="Rectangle 2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6">
            <a:extLst>
              <a:ext uri="{FF2B5EF4-FFF2-40B4-BE49-F238E27FC236}">
                <a16:creationId xmlns:a16="http://schemas.microsoft.com/office/drawing/2014/main" id="{5935CFA5-6B95-BD45-3751-9D1CC69E4E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 b="2578"/>
          <a:stretch>
            <a:fillRect/>
          </a:stretch>
        </p:blipFill>
        <p:spPr bwMode="auto">
          <a:xfrm>
            <a:off x="6871332" y="1083484"/>
            <a:ext cx="4574180" cy="443412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arcador de contenido 2">
            <a:extLst>
              <a:ext uri="{FF2B5EF4-FFF2-40B4-BE49-F238E27FC236}">
                <a16:creationId xmlns:a16="http://schemas.microsoft.com/office/drawing/2014/main" id="{02848EF2-7A90-4B37-B3F2-3F7E4E86515B}"/>
              </a:ext>
            </a:extLst>
          </p:cNvPr>
          <p:cNvSpPr>
            <a:spLocks noGrp="1"/>
          </p:cNvSpPr>
          <p:nvPr>
            <p:ph idx="1"/>
          </p:nvPr>
        </p:nvSpPr>
        <p:spPr>
          <a:xfrm>
            <a:off x="590719" y="2224323"/>
            <a:ext cx="5615528" cy="4406696"/>
          </a:xfrm>
        </p:spPr>
        <p:txBody>
          <a:bodyPr anchor="ctr">
            <a:normAutofit/>
          </a:bodyPr>
          <a:lstStyle/>
          <a:p>
            <a:pPr algn="just"/>
            <a:r>
              <a:rPr lang="es-CL" sz="2200" dirty="0"/>
              <a:t>La larga duración del pesimismo, medido por el CEP en 2025 y Méndez en sus series (Índice de Confianza de Consumidores desde 1981), así como la falta de curvas positivos de optimismo empresarial, presagian que estamos de nuevo cerca de un punto de inflexión en la frustración de expectativas con la clase política. </a:t>
            </a:r>
          </a:p>
          <a:p>
            <a:pPr algn="just"/>
            <a:r>
              <a:rPr lang="es-CL" sz="2200" dirty="0"/>
              <a:t>Es cierto que no es probable un nuevo estallido social pero que tendremos resultados electorales mas populistas en próximas elecciones y formas de protestas permanentes pero focalizadas.</a:t>
            </a:r>
          </a:p>
          <a:p>
            <a:pPr algn="just"/>
            <a:endParaRPr lang="es-CL" sz="1700" dirty="0"/>
          </a:p>
        </p:txBody>
      </p:sp>
    </p:spTree>
    <p:extLst>
      <p:ext uri="{BB962C8B-B14F-4D97-AF65-F5344CB8AC3E}">
        <p14:creationId xmlns:p14="http://schemas.microsoft.com/office/powerpoint/2010/main" val="611420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97553-CC12-93D4-8231-BE4785C82B4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0859070-1AF7-9C8F-B80E-9331238D2B34}"/>
              </a:ext>
            </a:extLst>
          </p:cNvPr>
          <p:cNvSpPr>
            <a:spLocks noGrp="1"/>
          </p:cNvSpPr>
          <p:nvPr>
            <p:ph type="title"/>
          </p:nvPr>
        </p:nvSpPr>
        <p:spPr>
          <a:xfrm>
            <a:off x="590719" y="488237"/>
            <a:ext cx="5957155" cy="1128068"/>
          </a:xfrm>
        </p:spPr>
        <p:txBody>
          <a:bodyPr anchor="ctr">
            <a:normAutofit/>
          </a:bodyPr>
          <a:lstStyle/>
          <a:p>
            <a:r>
              <a:rPr lang="es-CL" sz="3100" dirty="0"/>
              <a:t>MOVIMIENTOS SOCIALES Y OPOSICIÓN POLÍTICA</a:t>
            </a:r>
          </a:p>
        </p:txBody>
      </p:sp>
      <p:sp>
        <p:nvSpPr>
          <p:cNvPr id="3" name="Marcador de contenido 2">
            <a:extLst>
              <a:ext uri="{FF2B5EF4-FFF2-40B4-BE49-F238E27FC236}">
                <a16:creationId xmlns:a16="http://schemas.microsoft.com/office/drawing/2014/main" id="{DD485F08-F453-400A-D1B0-EE552E8A2A4E}"/>
              </a:ext>
            </a:extLst>
          </p:cNvPr>
          <p:cNvSpPr>
            <a:spLocks noGrp="1"/>
          </p:cNvSpPr>
          <p:nvPr>
            <p:ph idx="1"/>
          </p:nvPr>
        </p:nvSpPr>
        <p:spPr>
          <a:xfrm>
            <a:off x="262647" y="1507787"/>
            <a:ext cx="6400800" cy="5145932"/>
          </a:xfrm>
        </p:spPr>
        <p:txBody>
          <a:bodyPr anchor="ctr">
            <a:normAutofit lnSpcReduction="10000"/>
          </a:bodyPr>
          <a:lstStyle/>
          <a:p>
            <a:pPr algn="just"/>
            <a:r>
              <a:rPr lang="es-CL" sz="2000" dirty="0"/>
              <a:t>El Frente Común (</a:t>
            </a:r>
            <a:r>
              <a:rPr lang="es-CL" sz="2000" dirty="0" err="1"/>
              <a:t>Confech</a:t>
            </a:r>
            <a:r>
              <a:rPr lang="es-CL" sz="2000" dirty="0"/>
              <a:t>, CUT, Pobladores, Secundarios) debutó días atrás con una primera llamada conjunta a movilizarse, esta duró poco por intervención policial. Se estableció una tenaza de medios para impedir la continuidad de la marcha en Santiago. En regiones hubo represión pero menor.</a:t>
            </a:r>
          </a:p>
          <a:p>
            <a:pPr algn="just"/>
            <a:r>
              <a:rPr lang="es-CL" sz="2000" dirty="0"/>
              <a:t>Si este actuar frente a una manifestación autorizada persiste como conducta del gobierno, unido al conjunto de acciones en el sector público (hacia ejercicio del rol dirigencial y descuentos por ausentarse del trabajo), estamos frente a un cuadro que requiere otras herramientas de acción sindical y política.</a:t>
            </a:r>
          </a:p>
          <a:p>
            <a:pPr algn="just"/>
            <a:r>
              <a:rPr lang="es-CL" sz="2000" dirty="0"/>
              <a:t>La oposición de los partidos parece reordenarse en compañía de dos expresidentes, Bachelet y </a:t>
            </a:r>
            <a:r>
              <a:rPr lang="es-CL" sz="2000" dirty="0" err="1"/>
              <a:t>Boric</a:t>
            </a:r>
            <a:r>
              <a:rPr lang="es-CL" sz="2000" dirty="0"/>
              <a:t>, con una segunda línea de liderazgos mas activa (presidentes de partidos, Jara, Elizalde…). Este 7 de octubre Bachelet sorprende con una apertura a candidatura presidencial.</a:t>
            </a:r>
          </a:p>
          <a:p>
            <a:pPr algn="just"/>
            <a:endParaRPr lang="es-CL" sz="1700" dirty="0"/>
          </a:p>
        </p:txBody>
      </p:sp>
      <p:pic>
        <p:nvPicPr>
          <p:cNvPr id="5" name="Imagen 6">
            <a:extLst>
              <a:ext uri="{FF2B5EF4-FFF2-40B4-BE49-F238E27FC236}">
                <a16:creationId xmlns:a16="http://schemas.microsoft.com/office/drawing/2014/main" id="{A5E1E453-0A03-FED6-CA3B-0F7117203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 b="2578"/>
          <a:stretch>
            <a:fillRect/>
          </a:stretch>
        </p:blipFill>
        <p:spPr bwMode="auto">
          <a:xfrm>
            <a:off x="7041858" y="1052271"/>
            <a:ext cx="4643388" cy="45012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3065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8671B-BAC2-9DB0-4D44-13F0343F0F4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718B98D-953E-F4E8-831D-6BC776B40723}"/>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2700" kern="1200">
                <a:solidFill>
                  <a:schemeClr val="bg1"/>
                </a:solidFill>
                <a:latin typeface="+mj-lt"/>
                <a:ea typeface="+mj-ea"/>
                <a:cs typeface="+mj-cs"/>
              </a:rPr>
              <a:t>LA BRECHA ESTRUCTURAL: COSTOS LABORALES VS AUTOMATIZACIÓN</a:t>
            </a:r>
          </a:p>
        </p:txBody>
      </p:sp>
      <p:pic>
        <p:nvPicPr>
          <p:cNvPr id="5" name="Marcador de contenido 4">
            <a:extLst>
              <a:ext uri="{FF2B5EF4-FFF2-40B4-BE49-F238E27FC236}">
                <a16:creationId xmlns:a16="http://schemas.microsoft.com/office/drawing/2014/main" id="{823AE63E-9417-AA39-11CC-C554A75F1E16}"/>
              </a:ext>
            </a:extLst>
          </p:cNvPr>
          <p:cNvPicPr>
            <a:picLocks noGrp="1" noChangeAspect="1"/>
          </p:cNvPicPr>
          <p:nvPr>
            <p:ph idx="1"/>
          </p:nvPr>
        </p:nvPicPr>
        <p:blipFill>
          <a:blip r:embed="rId2"/>
          <a:stretch>
            <a:fillRect/>
          </a:stretch>
        </p:blipFill>
        <p:spPr>
          <a:xfrm>
            <a:off x="1930882" y="1675227"/>
            <a:ext cx="8330236" cy="4394199"/>
          </a:xfrm>
          <a:prstGeom prst="rect">
            <a:avLst/>
          </a:prstGeom>
        </p:spPr>
      </p:pic>
    </p:spTree>
    <p:extLst>
      <p:ext uri="{BB962C8B-B14F-4D97-AF65-F5344CB8AC3E}">
        <p14:creationId xmlns:p14="http://schemas.microsoft.com/office/powerpoint/2010/main" val="2110233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23F1D-43CC-A1AD-442A-96F62153C8F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9D6E24C-2026-7E04-D1CB-9975E78BD5EC}"/>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3100" kern="1200">
                <a:solidFill>
                  <a:srgbClr val="FFFFFF"/>
                </a:solidFill>
                <a:latin typeface="+mj-lt"/>
                <a:ea typeface="+mj-ea"/>
                <a:cs typeface="+mj-cs"/>
              </a:rPr>
              <a:t>DÉFICIT DE CONFIANZA: NEGOCIANDO EN UN ENTORNO DE INCERTIDUMBRE</a:t>
            </a:r>
          </a:p>
        </p:txBody>
      </p:sp>
      <p:pic>
        <p:nvPicPr>
          <p:cNvPr id="5" name="Marcador de contenido 4">
            <a:extLst>
              <a:ext uri="{FF2B5EF4-FFF2-40B4-BE49-F238E27FC236}">
                <a16:creationId xmlns:a16="http://schemas.microsoft.com/office/drawing/2014/main" id="{1CC45CD9-439E-65E7-671C-B1F23AE57F13}"/>
              </a:ext>
            </a:extLst>
          </p:cNvPr>
          <p:cNvPicPr>
            <a:picLocks noGrp="1" noChangeAspect="1"/>
          </p:cNvPicPr>
          <p:nvPr>
            <p:ph idx="1"/>
          </p:nvPr>
        </p:nvPicPr>
        <p:blipFill>
          <a:blip r:embed="rId2"/>
          <a:stretch>
            <a:fillRect/>
          </a:stretch>
        </p:blipFill>
        <p:spPr>
          <a:xfrm>
            <a:off x="731953" y="1966293"/>
            <a:ext cx="10728092" cy="4452160"/>
          </a:xfrm>
          <a:prstGeom prst="rect">
            <a:avLst/>
          </a:prstGeom>
        </p:spPr>
      </p:pic>
    </p:spTree>
    <p:extLst>
      <p:ext uri="{BB962C8B-B14F-4D97-AF65-F5344CB8AC3E}">
        <p14:creationId xmlns:p14="http://schemas.microsoft.com/office/powerpoint/2010/main" val="4226489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5BAD6-673D-AE51-2C95-A119C49A4B8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43BB5D4-5E9A-A9B9-D1C3-FFA78ED9BE3F}"/>
              </a:ext>
            </a:extLst>
          </p:cNvPr>
          <p:cNvSpPr>
            <a:spLocks noGrp="1"/>
          </p:cNvSpPr>
          <p:nvPr>
            <p:ph type="title"/>
          </p:nvPr>
        </p:nvSpPr>
        <p:spPr>
          <a:xfrm>
            <a:off x="1043631" y="809898"/>
            <a:ext cx="10173010" cy="1554480"/>
          </a:xfrm>
        </p:spPr>
        <p:txBody>
          <a:bodyPr anchor="ctr">
            <a:normAutofit/>
          </a:bodyPr>
          <a:lstStyle/>
          <a:p>
            <a:r>
              <a:rPr lang="es-CL" sz="4800" dirty="0"/>
              <a:t>EL CATALIZADOR DE 2027: EL IMPACTO DE LA LEY DE RECONSTRUCCIÓN</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9D971757-384D-70D0-003C-1A5AC34B6291}"/>
              </a:ext>
            </a:extLst>
          </p:cNvPr>
          <p:cNvGraphicFramePr>
            <a:graphicFrameLocks noGrp="1"/>
          </p:cNvGraphicFramePr>
          <p:nvPr>
            <p:ph idx="1"/>
            <p:extLst>
              <p:ext uri="{D42A27DB-BD31-4B8C-83A1-F6EECF244321}">
                <p14:modId xmlns:p14="http://schemas.microsoft.com/office/powerpoint/2010/main" val="4093776959"/>
              </p:ext>
            </p:extLst>
          </p:nvPr>
        </p:nvGraphicFramePr>
        <p:xfrm>
          <a:off x="712706" y="2228538"/>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1">
            <a:extLst>
              <a:ext uri="{FF2B5EF4-FFF2-40B4-BE49-F238E27FC236}">
                <a16:creationId xmlns:a16="http://schemas.microsoft.com/office/drawing/2014/main" id="{DA8430C6-A776-C363-6369-799BF38BC9C1}"/>
              </a:ext>
            </a:extLst>
          </p:cNvPr>
          <p:cNvSpPr txBox="1">
            <a:spLocks/>
          </p:cNvSpPr>
          <p:nvPr/>
        </p:nvSpPr>
        <p:spPr>
          <a:xfrm>
            <a:off x="1100854" y="4999681"/>
            <a:ext cx="10173010" cy="1554480"/>
          </a:xfrm>
          <a:prstGeom prst="rect">
            <a:avLst/>
          </a:prstGeom>
        </p:spPr>
        <p:txBody>
          <a:bodyPr vert="horz" lIns="91440" tIns="45720" rIns="91440" bIns="4572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450"/>
              </a:lnSpc>
            </a:pPr>
            <a:r>
              <a:rPr lang="es-CL" sz="8000" b="1" u="sng" dirty="0"/>
              <a:t>Estrategia</a:t>
            </a:r>
            <a:endParaRPr lang="en-US" altLang="es-CL" sz="8000" b="1" u="sng" dirty="0">
              <a:solidFill>
                <a:srgbClr val="000000"/>
              </a:solidFill>
              <a:ea typeface="Arimo Bold"/>
              <a:cs typeface="Arial" panose="020B0604020202020204" pitchFamily="34" charset="0"/>
              <a:sym typeface="Arimo Bold"/>
            </a:endParaRPr>
          </a:p>
          <a:p>
            <a:pPr algn="ctr">
              <a:lnSpc>
                <a:spcPts val="2800"/>
              </a:lnSpc>
            </a:pPr>
            <a:r>
              <a:rPr lang="en-US" altLang="es-CL" sz="4800" dirty="0">
                <a:solidFill>
                  <a:srgbClr val="000000"/>
                </a:solidFill>
                <a:ea typeface="Arimo"/>
                <a:cs typeface="Arial" panose="020B0604020202020204" pitchFamily="34" charset="0"/>
                <a:sym typeface="Arimo"/>
              </a:rPr>
              <a:t>Los presupuestos institucionales se expandirán en 2027. Las mesas de negociación deben estructurar acuerdos escalonados que capturen este futuro flujo de capital.</a:t>
            </a:r>
          </a:p>
          <a:p>
            <a:endParaRPr lang="es-CL" sz="4800" dirty="0"/>
          </a:p>
        </p:txBody>
      </p:sp>
    </p:spTree>
    <p:extLst>
      <p:ext uri="{BB962C8B-B14F-4D97-AF65-F5344CB8AC3E}">
        <p14:creationId xmlns:p14="http://schemas.microsoft.com/office/powerpoint/2010/main" val="1940605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7E8A6-D456-2C6C-CE3D-06D442FA248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FD97664-F567-89BC-74E3-158C949E0BA7}"/>
              </a:ext>
            </a:extLst>
          </p:cNvPr>
          <p:cNvSpPr>
            <a:spLocks noGrp="1"/>
          </p:cNvSpPr>
          <p:nvPr>
            <p:ph type="title"/>
          </p:nvPr>
        </p:nvSpPr>
        <p:spPr>
          <a:xfrm>
            <a:off x="630936" y="640080"/>
            <a:ext cx="4818888" cy="1481328"/>
          </a:xfrm>
        </p:spPr>
        <p:txBody>
          <a:bodyPr anchor="b">
            <a:normAutofit/>
          </a:bodyPr>
          <a:lstStyle/>
          <a:p>
            <a:r>
              <a:rPr lang="es-CL" sz="3000"/>
              <a:t>EL REBOTE ECONÓMICO: PROYECCIONES DE EXPANSIÓN 2027-2028</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27D92C4-CCA5-B741-2A60-34243C5232AF}"/>
              </a:ext>
            </a:extLst>
          </p:cNvPr>
          <p:cNvSpPr>
            <a:spLocks noGrp="1"/>
          </p:cNvSpPr>
          <p:nvPr>
            <p:ph idx="1"/>
          </p:nvPr>
        </p:nvSpPr>
        <p:spPr>
          <a:xfrm>
            <a:off x="630936" y="2660904"/>
            <a:ext cx="4818888" cy="3547872"/>
          </a:xfrm>
        </p:spPr>
        <p:txBody>
          <a:bodyPr>
            <a:normAutofit/>
          </a:bodyPr>
          <a:lstStyle/>
          <a:p>
            <a:r>
              <a:rPr lang="es-CL" sz="2200" b="1" dirty="0"/>
              <a:t>Factores de Oferta. </a:t>
            </a:r>
            <a:r>
              <a:rPr lang="es-CL" sz="2200" dirty="0"/>
              <a:t>Disipación de los factores de oferta y shocks climáticos adversos.</a:t>
            </a:r>
          </a:p>
          <a:p>
            <a:r>
              <a:rPr lang="es-CL" sz="2200" b="1" dirty="0"/>
              <a:t>Consumo Privado. </a:t>
            </a:r>
            <a:r>
              <a:rPr lang="es-CL" sz="2200" dirty="0"/>
              <a:t>Recuperación vigorosa del consumo privado (saltando de 1,5% a 2,7% en 2028).</a:t>
            </a:r>
          </a:p>
          <a:p>
            <a:r>
              <a:rPr lang="es-CL" sz="2200" b="1" dirty="0"/>
              <a:t>Perspectivas del cobre. </a:t>
            </a:r>
            <a:r>
              <a:rPr lang="es-CL" sz="2200" dirty="0"/>
              <a:t>El precio del cobre mantiene perspectivas favorables a mediano plazo </a:t>
            </a:r>
            <a:r>
              <a:rPr lang="en-US" sz="2200" dirty="0"/>
              <a:t>(US$ 5,60/</a:t>
            </a:r>
            <a:r>
              <a:rPr lang="en-US" sz="2200" dirty="0" err="1"/>
              <a:t>lb</a:t>
            </a:r>
            <a:r>
              <a:rPr lang="en-US" sz="2200" dirty="0"/>
              <a:t> en 2028).</a:t>
            </a:r>
            <a:endParaRPr lang="es-CL" sz="2200" dirty="0"/>
          </a:p>
        </p:txBody>
      </p:sp>
      <p:pic>
        <p:nvPicPr>
          <p:cNvPr id="5" name="Imagen 4">
            <a:extLst>
              <a:ext uri="{FF2B5EF4-FFF2-40B4-BE49-F238E27FC236}">
                <a16:creationId xmlns:a16="http://schemas.microsoft.com/office/drawing/2014/main" id="{BCFD6918-3AD4-FC37-A706-73DB8CDA9DE3}"/>
              </a:ext>
            </a:extLst>
          </p:cNvPr>
          <p:cNvPicPr>
            <a:picLocks noChangeAspect="1"/>
          </p:cNvPicPr>
          <p:nvPr/>
        </p:nvPicPr>
        <p:blipFill>
          <a:blip r:embed="rId2"/>
          <a:stretch>
            <a:fillRect/>
          </a:stretch>
        </p:blipFill>
        <p:spPr>
          <a:xfrm>
            <a:off x="6099048" y="1020230"/>
            <a:ext cx="5458968" cy="4817539"/>
          </a:xfrm>
          <a:prstGeom prst="rect">
            <a:avLst/>
          </a:prstGeom>
        </p:spPr>
      </p:pic>
    </p:spTree>
    <p:extLst>
      <p:ext uri="{BB962C8B-B14F-4D97-AF65-F5344CB8AC3E}">
        <p14:creationId xmlns:p14="http://schemas.microsoft.com/office/powerpoint/2010/main" val="3321137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60C3A-F0BD-68DD-9A1F-D9098288421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08752D8-89DE-F206-3A6B-B5D8CFB68C00}"/>
              </a:ext>
            </a:extLst>
          </p:cNvPr>
          <p:cNvSpPr>
            <a:spLocks noGrp="1"/>
          </p:cNvSpPr>
          <p:nvPr>
            <p:ph type="title"/>
          </p:nvPr>
        </p:nvSpPr>
        <p:spPr>
          <a:xfrm>
            <a:off x="630936" y="640080"/>
            <a:ext cx="4818888" cy="1481328"/>
          </a:xfrm>
        </p:spPr>
        <p:txBody>
          <a:bodyPr anchor="b">
            <a:normAutofit/>
          </a:bodyPr>
          <a:lstStyle/>
          <a:p>
            <a:r>
              <a:rPr lang="es-CL" sz="2600"/>
              <a:t>CONVERGENCIA INFLACIONARIA: Estabilización hacia la meta del 3%</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33DA9DC-4549-CBF4-B28E-5EDF7F83F351}"/>
              </a:ext>
            </a:extLst>
          </p:cNvPr>
          <p:cNvSpPr>
            <a:spLocks noGrp="1"/>
          </p:cNvSpPr>
          <p:nvPr>
            <p:ph idx="1"/>
          </p:nvPr>
        </p:nvSpPr>
        <p:spPr>
          <a:xfrm>
            <a:off x="630936" y="2660904"/>
            <a:ext cx="4818888" cy="3547872"/>
          </a:xfrm>
        </p:spPr>
        <p:txBody>
          <a:bodyPr>
            <a:normAutofit/>
          </a:bodyPr>
          <a:lstStyle/>
          <a:p>
            <a:endParaRPr lang="es-CL" sz="2200" dirty="0"/>
          </a:p>
          <a:p>
            <a:endParaRPr lang="es-CL" sz="2200" dirty="0"/>
          </a:p>
          <a:p>
            <a:endParaRPr lang="es-CL" sz="2200" dirty="0"/>
          </a:p>
          <a:p>
            <a:pPr marL="0" indent="0">
              <a:buNone/>
            </a:pPr>
            <a:r>
              <a:rPr lang="es-CL" sz="2200" dirty="0"/>
              <a:t>A partir del segundo trimestre del 2027, se espera que los aumentos nominales se traducirán nuevamente en poder adquisitivo real</a:t>
            </a:r>
          </a:p>
        </p:txBody>
      </p:sp>
      <p:pic>
        <p:nvPicPr>
          <p:cNvPr id="5" name="Imagen 4">
            <a:extLst>
              <a:ext uri="{FF2B5EF4-FFF2-40B4-BE49-F238E27FC236}">
                <a16:creationId xmlns:a16="http://schemas.microsoft.com/office/drawing/2014/main" id="{0EBD7619-E175-8F2A-D41D-F0A131694BC1}"/>
              </a:ext>
            </a:extLst>
          </p:cNvPr>
          <p:cNvPicPr>
            <a:picLocks noChangeAspect="1"/>
          </p:cNvPicPr>
          <p:nvPr/>
        </p:nvPicPr>
        <p:blipFill>
          <a:blip r:embed="rId2"/>
          <a:stretch>
            <a:fillRect/>
          </a:stretch>
        </p:blipFill>
        <p:spPr>
          <a:xfrm>
            <a:off x="6099048" y="1757680"/>
            <a:ext cx="5458968" cy="3271520"/>
          </a:xfrm>
          <a:prstGeom prst="rect">
            <a:avLst/>
          </a:prstGeom>
        </p:spPr>
      </p:pic>
    </p:spTree>
    <p:extLst>
      <p:ext uri="{BB962C8B-B14F-4D97-AF65-F5344CB8AC3E}">
        <p14:creationId xmlns:p14="http://schemas.microsoft.com/office/powerpoint/2010/main" val="918871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8E650-6BD2-0FF6-5DF3-709B1CC3790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C3C4D4D-E2DB-F0CF-9D43-55E4B02AE967}"/>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MATRIZ ESTRATÉGICA: </a:t>
            </a:r>
            <a:r>
              <a:rPr lang="en-US" sz="3200" kern="1200" dirty="0" err="1">
                <a:solidFill>
                  <a:schemeClr val="bg1"/>
                </a:solidFill>
                <a:latin typeface="+mj-lt"/>
                <a:ea typeface="+mj-ea"/>
                <a:cs typeface="+mj-cs"/>
              </a:rPr>
              <a:t>Postura</a:t>
            </a:r>
            <a:r>
              <a:rPr lang="en-US" sz="3200" kern="1200" dirty="0">
                <a:solidFill>
                  <a:schemeClr val="bg1"/>
                </a:solidFill>
                <a:latin typeface="+mj-lt"/>
                <a:ea typeface="+mj-ea"/>
                <a:cs typeface="+mj-cs"/>
              </a:rPr>
              <a:t> Sindical 2026 vs 2027</a:t>
            </a:r>
          </a:p>
        </p:txBody>
      </p:sp>
      <p:pic>
        <p:nvPicPr>
          <p:cNvPr id="5" name="Marcador de contenido 4">
            <a:extLst>
              <a:ext uri="{FF2B5EF4-FFF2-40B4-BE49-F238E27FC236}">
                <a16:creationId xmlns:a16="http://schemas.microsoft.com/office/drawing/2014/main" id="{D8CBED0A-F56C-7D4F-D691-99364B74C478}"/>
              </a:ext>
            </a:extLst>
          </p:cNvPr>
          <p:cNvPicPr>
            <a:picLocks noGrp="1" noChangeAspect="1"/>
          </p:cNvPicPr>
          <p:nvPr>
            <p:ph idx="1"/>
          </p:nvPr>
        </p:nvPicPr>
        <p:blipFill>
          <a:blip r:embed="rId2"/>
          <a:stretch>
            <a:fillRect/>
          </a:stretch>
        </p:blipFill>
        <p:spPr>
          <a:xfrm>
            <a:off x="1701801" y="1675227"/>
            <a:ext cx="8788398" cy="4394199"/>
          </a:xfrm>
          <a:prstGeom prst="rect">
            <a:avLst/>
          </a:prstGeom>
        </p:spPr>
      </p:pic>
    </p:spTree>
    <p:extLst>
      <p:ext uri="{BB962C8B-B14F-4D97-AF65-F5344CB8AC3E}">
        <p14:creationId xmlns:p14="http://schemas.microsoft.com/office/powerpoint/2010/main" val="700203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B1AD4-4BDE-347A-913C-DE6717BC5FE7}"/>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07EAF6C-756B-396A-7F6C-358120E0192F}"/>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3400" kern="1200" dirty="0">
                <a:solidFill>
                  <a:srgbClr val="FFFFFF"/>
                </a:solidFill>
                <a:latin typeface="+mj-lt"/>
                <a:ea typeface="+mj-ea"/>
                <a:cs typeface="+mj-cs"/>
              </a:rPr>
              <a:t>PILAR ESTRATÉGICO I: </a:t>
            </a:r>
            <a:r>
              <a:rPr lang="en-US" sz="3400" kern="1200" dirty="0" err="1">
                <a:solidFill>
                  <a:srgbClr val="FFFFFF"/>
                </a:solidFill>
                <a:latin typeface="+mj-lt"/>
                <a:ea typeface="+mj-ea"/>
                <a:cs typeface="+mj-cs"/>
              </a:rPr>
              <a:t>Blindaje</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cíclico</a:t>
            </a:r>
            <a:r>
              <a:rPr lang="en-US" sz="3400" kern="1200" dirty="0">
                <a:solidFill>
                  <a:srgbClr val="FFFFFF"/>
                </a:solidFill>
                <a:latin typeface="+mj-lt"/>
                <a:ea typeface="+mj-ea"/>
                <a:cs typeface="+mj-cs"/>
              </a:rPr>
              <a:t> y defensa del </a:t>
            </a:r>
            <a:r>
              <a:rPr lang="en-US" sz="3400" kern="1200" dirty="0" err="1">
                <a:solidFill>
                  <a:srgbClr val="FFFFFF"/>
                </a:solidFill>
                <a:latin typeface="+mj-lt"/>
                <a:ea typeface="+mj-ea"/>
                <a:cs typeface="+mj-cs"/>
              </a:rPr>
              <a:t>poder</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adquisitivo</a:t>
            </a:r>
            <a:r>
              <a:rPr lang="en-US" sz="3400" kern="1200" dirty="0">
                <a:solidFill>
                  <a:srgbClr val="FFFFFF"/>
                </a:solidFill>
                <a:latin typeface="+mj-lt"/>
                <a:ea typeface="+mj-ea"/>
                <a:cs typeface="+mj-cs"/>
              </a:rPr>
              <a:t> (2026)</a:t>
            </a:r>
          </a:p>
        </p:txBody>
      </p:sp>
      <p:pic>
        <p:nvPicPr>
          <p:cNvPr id="5" name="Marcador de contenido 4">
            <a:extLst>
              <a:ext uri="{FF2B5EF4-FFF2-40B4-BE49-F238E27FC236}">
                <a16:creationId xmlns:a16="http://schemas.microsoft.com/office/drawing/2014/main" id="{AC6CF957-68A3-0282-334C-A44D750B0E62}"/>
              </a:ext>
            </a:extLst>
          </p:cNvPr>
          <p:cNvPicPr>
            <a:picLocks noChangeAspect="1"/>
          </p:cNvPicPr>
          <p:nvPr/>
        </p:nvPicPr>
        <p:blipFill>
          <a:blip r:embed="rId2"/>
          <a:stretch>
            <a:fillRect/>
          </a:stretch>
        </p:blipFill>
        <p:spPr>
          <a:xfrm>
            <a:off x="432225" y="2336093"/>
            <a:ext cx="11327549" cy="3712559"/>
          </a:xfrm>
          <a:prstGeom prst="rect">
            <a:avLst/>
          </a:prstGeom>
        </p:spPr>
      </p:pic>
    </p:spTree>
    <p:extLst>
      <p:ext uri="{BB962C8B-B14F-4D97-AF65-F5344CB8AC3E}">
        <p14:creationId xmlns:p14="http://schemas.microsoft.com/office/powerpoint/2010/main" val="1563738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61EFE-F717-A7D0-389C-1E4699EED0EA}"/>
            </a:ext>
          </a:extLst>
        </p:cNvPr>
        <p:cNvGrpSpPr/>
        <p:nvPr/>
      </p:nvGrpSpPr>
      <p:grpSpPr>
        <a:xfrm>
          <a:off x="0" y="0"/>
          <a:ext cx="0" cy="0"/>
          <a:chOff x="0" y="0"/>
          <a:chExt cx="0" cy="0"/>
        </a:xfrm>
      </p:grpSpPr>
      <p:sp useBgFill="1">
        <p:nvSpPr>
          <p:cNvPr id="24" name="Rectangle 2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741F004-2107-C8F7-161E-2751D7399AB5}"/>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3700" kern="1200" dirty="0">
                <a:solidFill>
                  <a:srgbClr val="FFFFFF"/>
                </a:solidFill>
                <a:latin typeface="+mj-lt"/>
                <a:ea typeface="+mj-ea"/>
                <a:cs typeface="+mj-cs"/>
              </a:rPr>
              <a:t>PILAR ESTRATÉGICO II: Reforma del Estado y Empleo Público</a:t>
            </a:r>
          </a:p>
        </p:txBody>
      </p:sp>
      <p:graphicFrame>
        <p:nvGraphicFramePr>
          <p:cNvPr id="3" name="Marcador de contenido 3">
            <a:extLst>
              <a:ext uri="{FF2B5EF4-FFF2-40B4-BE49-F238E27FC236}">
                <a16:creationId xmlns:a16="http://schemas.microsoft.com/office/drawing/2014/main" id="{0A0F7573-AD42-8863-A4AC-F6D34944A23B}"/>
              </a:ext>
            </a:extLst>
          </p:cNvPr>
          <p:cNvGraphicFramePr>
            <a:graphicFrameLocks noGrp="1"/>
          </p:cNvGraphicFramePr>
          <p:nvPr>
            <p:ph idx="1"/>
            <p:extLst>
              <p:ext uri="{D42A27DB-BD31-4B8C-83A1-F6EECF244321}">
                <p14:modId xmlns:p14="http://schemas.microsoft.com/office/powerpoint/2010/main" val="2961365770"/>
              </p:ext>
            </p:extLst>
          </p:nvPr>
        </p:nvGraphicFramePr>
        <p:xfrm>
          <a:off x="379379" y="1825625"/>
          <a:ext cx="11400816" cy="4900517"/>
        </p:xfrm>
        <a:graphic>
          <a:graphicData uri="http://schemas.openxmlformats.org/drawingml/2006/table">
            <a:tbl>
              <a:tblPr firstRow="1" bandRow="1">
                <a:tableStyleId>{5C22544A-7EE6-4342-B048-85BDC9FD1C3A}</a:tableStyleId>
              </a:tblPr>
              <a:tblGrid>
                <a:gridCol w="3570051">
                  <a:extLst>
                    <a:ext uri="{9D8B030D-6E8A-4147-A177-3AD203B41FA5}">
                      <a16:colId xmlns:a16="http://schemas.microsoft.com/office/drawing/2014/main" val="3260195483"/>
                    </a:ext>
                  </a:extLst>
                </a:gridCol>
                <a:gridCol w="3939702">
                  <a:extLst>
                    <a:ext uri="{9D8B030D-6E8A-4147-A177-3AD203B41FA5}">
                      <a16:colId xmlns:a16="http://schemas.microsoft.com/office/drawing/2014/main" val="2155427794"/>
                    </a:ext>
                  </a:extLst>
                </a:gridCol>
                <a:gridCol w="3891063">
                  <a:extLst>
                    <a:ext uri="{9D8B030D-6E8A-4147-A177-3AD203B41FA5}">
                      <a16:colId xmlns:a16="http://schemas.microsoft.com/office/drawing/2014/main" val="4205781431"/>
                    </a:ext>
                  </a:extLst>
                </a:gridCol>
              </a:tblGrid>
              <a:tr h="1654397">
                <a:tc>
                  <a:txBody>
                    <a:bodyPr/>
                    <a:lstStyle/>
                    <a:p>
                      <a:pPr algn="ctr"/>
                      <a:r>
                        <a:rPr lang="es-CL" sz="2400" dirty="0"/>
                        <a:t>1. Comprender el contexto y ordenar los límites</a:t>
                      </a:r>
                    </a:p>
                  </a:txBody>
                  <a:tcPr/>
                </a:tc>
                <a:tc>
                  <a:txBody>
                    <a:bodyPr/>
                    <a:lstStyle/>
                    <a:p>
                      <a:pPr algn="ctr"/>
                      <a:r>
                        <a:rPr lang="es-CL" sz="2400" dirty="0"/>
                        <a:t>2. Líneas gruesas de la propuesta y avanzar en alianzas</a:t>
                      </a:r>
                    </a:p>
                  </a:txBody>
                  <a:tcPr/>
                </a:tc>
                <a:tc>
                  <a:txBody>
                    <a:bodyPr/>
                    <a:lstStyle/>
                    <a:p>
                      <a:pPr algn="ctr"/>
                      <a:r>
                        <a:rPr lang="es-CL" sz="2400" dirty="0"/>
                        <a:t>3. Acción propositiva y espacios de diálogo social con gobierno y comunidades</a:t>
                      </a:r>
                    </a:p>
                  </a:txBody>
                  <a:tcPr/>
                </a:tc>
                <a:extLst>
                  <a:ext uri="{0D108BD9-81ED-4DB2-BD59-A6C34878D82A}">
                    <a16:rowId xmlns:a16="http://schemas.microsoft.com/office/drawing/2014/main" val="3065191605"/>
                  </a:ext>
                </a:extLst>
              </a:tr>
              <a:tr h="3129940">
                <a:tc>
                  <a:txBody>
                    <a:bodyPr/>
                    <a:lstStyle/>
                    <a:p>
                      <a:pPr marL="285750" indent="-285750">
                        <a:buFont typeface="Arial" panose="020B0604020202020204" pitchFamily="34" charset="0"/>
                        <a:buChar char="•"/>
                      </a:pPr>
                      <a:r>
                        <a:rPr lang="es-CL" sz="2200" dirty="0"/>
                        <a:t>Requerimientos de     Modernización del Estado</a:t>
                      </a:r>
                    </a:p>
                    <a:p>
                      <a:pPr marL="285750" indent="-285750">
                        <a:buFont typeface="Arial" panose="020B0604020202020204" pitchFamily="34" charset="0"/>
                        <a:buChar char="•"/>
                      </a:pPr>
                      <a:r>
                        <a:rPr lang="es-CL" sz="2200" dirty="0"/>
                        <a:t>Sentido común extendido</a:t>
                      </a:r>
                    </a:p>
                    <a:p>
                      <a:pPr marL="285750" indent="-285750">
                        <a:buFont typeface="Arial" panose="020B0604020202020204" pitchFamily="34" charset="0"/>
                        <a:buChar char="•"/>
                      </a:pPr>
                      <a:r>
                        <a:rPr lang="es-CL" sz="2200" dirty="0"/>
                        <a:t>Mayoría transversal por los cambios en  mundo académico y fuerzas políticas</a:t>
                      </a:r>
                    </a:p>
                    <a:p>
                      <a:endParaRPr lang="es-CL" dirty="0"/>
                    </a:p>
                  </a:txBody>
                  <a:tcPr/>
                </a:tc>
                <a:tc>
                  <a:txBody>
                    <a:bodyPr/>
                    <a:lstStyle/>
                    <a:p>
                      <a:pPr marL="285750" indent="-285750">
                        <a:buFont typeface="Arial" panose="020B0604020202020204" pitchFamily="34" charset="0"/>
                        <a:buChar char="•"/>
                      </a:pPr>
                      <a:r>
                        <a:rPr lang="es-CL" sz="2200" dirty="0"/>
                        <a:t>Nuevo Estatuto Administrativo</a:t>
                      </a:r>
                    </a:p>
                    <a:p>
                      <a:pPr marL="285750" indent="-285750">
                        <a:buFont typeface="Arial" panose="020B0604020202020204" pitchFamily="34" charset="0"/>
                        <a:buChar char="•"/>
                      </a:pPr>
                      <a:r>
                        <a:rPr lang="es-CL" sz="2200" dirty="0"/>
                        <a:t>Estatuto de la Salud Centralizada</a:t>
                      </a:r>
                    </a:p>
                    <a:p>
                      <a:pPr marL="285750" indent="-285750">
                        <a:buFont typeface="Arial" panose="020B0604020202020204" pitchFamily="34" charset="0"/>
                        <a:buChar char="•"/>
                      </a:pPr>
                      <a:r>
                        <a:rPr lang="es-CL" sz="2200" dirty="0"/>
                        <a:t>Estatuto de los Profesionales de la Salud Centralizada</a:t>
                      </a:r>
                    </a:p>
                    <a:p>
                      <a:pPr marL="285750" indent="-285750">
                        <a:buFont typeface="Arial" panose="020B0604020202020204" pitchFamily="34" charset="0"/>
                        <a:buChar char="•"/>
                      </a:pPr>
                      <a:endParaRPr lang="es-CL" sz="900" dirty="0"/>
                    </a:p>
                    <a:p>
                      <a:pPr marL="0" indent="0" algn="ctr">
                        <a:buFont typeface="Arial" panose="020B0604020202020204" pitchFamily="34" charset="0"/>
                        <a:buNone/>
                      </a:pPr>
                      <a:r>
                        <a:rPr lang="es-CL" sz="2200" b="1" i="1" dirty="0"/>
                        <a:t>Las propuestas definidas condicionan las alianzas</a:t>
                      </a:r>
                    </a:p>
                  </a:txBody>
                  <a:tcPr/>
                </a:tc>
                <a:tc>
                  <a:txBody>
                    <a:bodyPr/>
                    <a:lstStyle/>
                    <a:p>
                      <a:pPr marL="285750" indent="-285750">
                        <a:buFont typeface="Arial" panose="020B0604020202020204" pitchFamily="34" charset="0"/>
                        <a:buChar char="•"/>
                      </a:pPr>
                      <a:r>
                        <a:rPr lang="es-CL" sz="2200" dirty="0"/>
                        <a:t>Despliegue en Centros de Estudios, espacios políticos</a:t>
                      </a:r>
                    </a:p>
                    <a:p>
                      <a:pPr marL="285750" indent="-285750">
                        <a:buFont typeface="Arial" panose="020B0604020202020204" pitchFamily="34" charset="0"/>
                        <a:buChar char="•"/>
                      </a:pPr>
                      <a:r>
                        <a:rPr lang="es-CL" sz="2200" dirty="0"/>
                        <a:t>Campañas y Medios</a:t>
                      </a:r>
                    </a:p>
                    <a:p>
                      <a:pPr marL="285750" indent="-285750">
                        <a:buFont typeface="Arial" panose="020B0604020202020204" pitchFamily="34" charset="0"/>
                        <a:buChar char="•"/>
                      </a:pPr>
                      <a:r>
                        <a:rPr lang="es-CL" sz="2200" dirty="0"/>
                        <a:t>Presencia nacional y Territorial</a:t>
                      </a:r>
                    </a:p>
                  </a:txBody>
                  <a:tcPr/>
                </a:tc>
                <a:extLst>
                  <a:ext uri="{0D108BD9-81ED-4DB2-BD59-A6C34878D82A}">
                    <a16:rowId xmlns:a16="http://schemas.microsoft.com/office/drawing/2014/main" val="79782314"/>
                  </a:ext>
                </a:extLst>
              </a:tr>
            </a:tbl>
          </a:graphicData>
        </a:graphic>
      </p:graphicFrame>
    </p:spTree>
    <p:extLst>
      <p:ext uri="{BB962C8B-B14F-4D97-AF65-F5344CB8AC3E}">
        <p14:creationId xmlns:p14="http://schemas.microsoft.com/office/powerpoint/2010/main" val="2203998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6E190-2EDB-E290-A69C-42DCF4F621A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F687BC4-2C78-2074-9451-3D03588F1821}"/>
              </a:ext>
            </a:extLst>
          </p:cNvPr>
          <p:cNvSpPr>
            <a:spLocks noGrp="1"/>
          </p:cNvSpPr>
          <p:nvPr>
            <p:ph type="title"/>
          </p:nvPr>
        </p:nvSpPr>
        <p:spPr>
          <a:xfrm>
            <a:off x="699713" y="248038"/>
            <a:ext cx="10191807" cy="1159200"/>
          </a:xfrm>
        </p:spPr>
        <p:txBody>
          <a:bodyPr vert="horz" lIns="91440" tIns="45720" rIns="91440" bIns="45720" rtlCol="0" anchor="ctr">
            <a:normAutofit/>
          </a:bodyPr>
          <a:lstStyle/>
          <a:p>
            <a:r>
              <a:rPr lang="en-US" sz="3400" kern="1200" dirty="0">
                <a:solidFill>
                  <a:srgbClr val="FFFFFF"/>
                </a:solidFill>
                <a:latin typeface="+mj-lt"/>
                <a:ea typeface="+mj-ea"/>
                <a:cs typeface="+mj-cs"/>
              </a:rPr>
              <a:t>PILAR ESTRATÉGICO III: Reforma al Estatuto Administrativo</a:t>
            </a:r>
            <a:r>
              <a:rPr lang="en-US" sz="3400" dirty="0">
                <a:solidFill>
                  <a:srgbClr val="FFFFFF"/>
                </a:solidFill>
              </a:rPr>
              <a:t>, Autonomía y Libertad Sindical</a:t>
            </a:r>
            <a:endParaRPr lang="en-US" sz="3400" kern="1200" dirty="0">
              <a:solidFill>
                <a:srgbClr val="FFFFFF"/>
              </a:solidFill>
              <a:latin typeface="+mj-lt"/>
              <a:ea typeface="+mj-ea"/>
              <a:cs typeface="+mj-cs"/>
            </a:endParaRPr>
          </a:p>
        </p:txBody>
      </p:sp>
      <p:graphicFrame>
        <p:nvGraphicFramePr>
          <p:cNvPr id="3" name="Marcador de contenido 3">
            <a:extLst>
              <a:ext uri="{FF2B5EF4-FFF2-40B4-BE49-F238E27FC236}">
                <a16:creationId xmlns:a16="http://schemas.microsoft.com/office/drawing/2014/main" id="{8DF84033-448C-ACE8-91CE-EE775379A9AA}"/>
              </a:ext>
            </a:extLst>
          </p:cNvPr>
          <p:cNvGraphicFramePr>
            <a:graphicFrameLocks noGrp="1"/>
          </p:cNvGraphicFramePr>
          <p:nvPr>
            <p:ph idx="1"/>
            <p:extLst>
              <p:ext uri="{D42A27DB-BD31-4B8C-83A1-F6EECF244321}">
                <p14:modId xmlns:p14="http://schemas.microsoft.com/office/powerpoint/2010/main" val="217471259"/>
              </p:ext>
            </p:extLst>
          </p:nvPr>
        </p:nvGraphicFramePr>
        <p:xfrm>
          <a:off x="838200" y="1825625"/>
          <a:ext cx="10515597" cy="4430528"/>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3260195483"/>
                    </a:ext>
                  </a:extLst>
                </a:gridCol>
                <a:gridCol w="3505199">
                  <a:extLst>
                    <a:ext uri="{9D8B030D-6E8A-4147-A177-3AD203B41FA5}">
                      <a16:colId xmlns:a16="http://schemas.microsoft.com/office/drawing/2014/main" val="2155427794"/>
                    </a:ext>
                  </a:extLst>
                </a:gridCol>
                <a:gridCol w="3505199">
                  <a:extLst>
                    <a:ext uri="{9D8B030D-6E8A-4147-A177-3AD203B41FA5}">
                      <a16:colId xmlns:a16="http://schemas.microsoft.com/office/drawing/2014/main" val="4205781431"/>
                    </a:ext>
                  </a:extLst>
                </a:gridCol>
              </a:tblGrid>
              <a:tr h="1778768">
                <a:tc>
                  <a:txBody>
                    <a:bodyPr/>
                    <a:lstStyle/>
                    <a:p>
                      <a:pPr algn="ctr"/>
                      <a:r>
                        <a:rPr lang="es-CL" sz="2400" dirty="0"/>
                        <a:t>Modernización del Estado-Empleo Público-Estatuto Administrativo</a:t>
                      </a:r>
                    </a:p>
                  </a:txBody>
                  <a:tcPr/>
                </a:tc>
                <a:tc>
                  <a:txBody>
                    <a:bodyPr/>
                    <a:lstStyle/>
                    <a:p>
                      <a:pPr algn="ctr"/>
                      <a:r>
                        <a:rPr lang="es-CL" sz="2400" dirty="0"/>
                        <a:t>Arquitectura de un Estado Democrático</a:t>
                      </a:r>
                    </a:p>
                  </a:txBody>
                  <a:tcPr/>
                </a:tc>
                <a:tc>
                  <a:txBody>
                    <a:bodyPr/>
                    <a:lstStyle/>
                    <a:p>
                      <a:pPr algn="ctr"/>
                      <a:r>
                        <a:rPr lang="es-CL" sz="2400" dirty="0"/>
                        <a:t>Organizaciones Sindicales; Autonomía y Libertad Sindical</a:t>
                      </a:r>
                    </a:p>
                  </a:txBody>
                  <a:tcPr/>
                </a:tc>
                <a:extLst>
                  <a:ext uri="{0D108BD9-81ED-4DB2-BD59-A6C34878D82A}">
                    <a16:rowId xmlns:a16="http://schemas.microsoft.com/office/drawing/2014/main" val="3065191605"/>
                  </a:ext>
                </a:extLst>
              </a:tr>
              <a:tr h="1778768">
                <a:tc>
                  <a:txBody>
                    <a:bodyPr/>
                    <a:lstStyle/>
                    <a:p>
                      <a:pPr marL="342900" indent="-342900">
                        <a:buFont typeface="Arial" panose="020B0604020202020204" pitchFamily="34" charset="0"/>
                        <a:buChar char="•"/>
                      </a:pPr>
                      <a:r>
                        <a:rPr lang="es-CL" sz="2400" dirty="0"/>
                        <a:t>Vínculo estrecho entre estos ámbitos conceptuales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CL" sz="2400" dirty="0"/>
                        <a:t>Pisos y Techos de las     organizaciones Sindicales</a:t>
                      </a:r>
                    </a:p>
                    <a:p>
                      <a:pPr marL="342900" indent="-342900">
                        <a:buFont typeface="Arial" panose="020B0604020202020204" pitchFamily="34" charset="0"/>
                        <a:buChar char="•"/>
                      </a:pPr>
                      <a:endParaRPr lang="es-CL" sz="2400" dirty="0"/>
                    </a:p>
                  </a:txBody>
                  <a:tcPr/>
                </a:tc>
                <a:tc>
                  <a:txBody>
                    <a:bodyPr/>
                    <a:lstStyle/>
                    <a:p>
                      <a:pPr marL="285750" indent="-285750">
                        <a:buFont typeface="Arial" panose="020B0604020202020204" pitchFamily="34" charset="0"/>
                        <a:buChar char="•"/>
                      </a:pPr>
                      <a:r>
                        <a:rPr lang="es-CL" sz="2400" dirty="0"/>
                        <a:t>Funciones del Estado y del Empleo Público</a:t>
                      </a:r>
                    </a:p>
                  </a:txBody>
                  <a:tcPr/>
                </a:tc>
                <a:tc>
                  <a:txBody>
                    <a:bodyPr/>
                    <a:lstStyle/>
                    <a:p>
                      <a:pPr marL="285750" indent="-285750">
                        <a:buFont typeface="Arial" panose="020B0604020202020204" pitchFamily="34" charset="0"/>
                        <a:buChar char="•"/>
                      </a:pPr>
                      <a:r>
                        <a:rPr lang="es-CL" sz="2200" dirty="0"/>
                        <a:t>Autonomía en la Acción Sindical  y Derechos de la Población</a:t>
                      </a:r>
                    </a:p>
                    <a:p>
                      <a:pPr marL="285750" indent="-285750">
                        <a:buFont typeface="Arial" panose="020B0604020202020204" pitchFamily="34" charset="0"/>
                        <a:buChar char="•"/>
                      </a:pPr>
                      <a:r>
                        <a:rPr lang="es-CL" sz="2200" dirty="0"/>
                        <a:t>Despliegue de la Libertad Sindical</a:t>
                      </a:r>
                    </a:p>
                    <a:p>
                      <a:pPr marL="285750" indent="-285750">
                        <a:buFont typeface="Arial" panose="020B0604020202020204" pitchFamily="34" charset="0"/>
                        <a:buChar char="•"/>
                      </a:pPr>
                      <a:endParaRPr lang="es-CL" dirty="0"/>
                    </a:p>
                  </a:txBody>
                  <a:tcPr/>
                </a:tc>
                <a:extLst>
                  <a:ext uri="{0D108BD9-81ED-4DB2-BD59-A6C34878D82A}">
                    <a16:rowId xmlns:a16="http://schemas.microsoft.com/office/drawing/2014/main" val="79782314"/>
                  </a:ext>
                </a:extLst>
              </a:tr>
            </a:tbl>
          </a:graphicData>
        </a:graphic>
      </p:graphicFrame>
    </p:spTree>
    <p:extLst>
      <p:ext uri="{BB962C8B-B14F-4D97-AF65-F5344CB8AC3E}">
        <p14:creationId xmlns:p14="http://schemas.microsoft.com/office/powerpoint/2010/main" val="1515373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A22A-E994-1797-407B-E423F71FC96C}"/>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40532B1-7622-4602-B898-5C84C974A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EBC75B0-D5AF-40AB-915B-EBC590D746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0D16B3C-0901-4FFD-9DBF-5BC78ABC0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369" y="0"/>
            <a:ext cx="7734487"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D49CA2C-9593-4085-9ED2-049819E74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23000">
                <a:schemeClr val="accent1">
                  <a:alpha val="0"/>
                </a:schemeClr>
              </a:gs>
              <a:gs pos="99000">
                <a:schemeClr val="accent1">
                  <a:lumMod val="50000"/>
                  <a:alpha val="72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ítulo 1">
            <a:extLst>
              <a:ext uri="{FF2B5EF4-FFF2-40B4-BE49-F238E27FC236}">
                <a16:creationId xmlns:a16="http://schemas.microsoft.com/office/drawing/2014/main" id="{C5254F35-9818-4A47-1058-84F33581D08F}"/>
              </a:ext>
            </a:extLst>
          </p:cNvPr>
          <p:cNvSpPr txBox="1">
            <a:spLocks/>
          </p:cNvSpPr>
          <p:nvPr/>
        </p:nvSpPr>
        <p:spPr>
          <a:xfrm>
            <a:off x="1371598" y="302699"/>
            <a:ext cx="10030023" cy="9910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100" dirty="0">
                <a:solidFill>
                  <a:srgbClr val="FFFFFF"/>
                </a:solidFill>
              </a:rPr>
              <a:t>PILAR ESTRATÉGICO IV: Desarrollo de Carrera </a:t>
            </a:r>
            <a:r>
              <a:rPr lang="en-US" sz="3100" dirty="0" err="1">
                <a:solidFill>
                  <a:srgbClr val="FFFFFF"/>
                </a:solidFill>
              </a:rPr>
              <a:t>frente</a:t>
            </a:r>
            <a:r>
              <a:rPr lang="en-US" sz="3100" dirty="0">
                <a:solidFill>
                  <a:srgbClr val="FFFFFF"/>
                </a:solidFill>
              </a:rPr>
              <a:t> a la </a:t>
            </a:r>
            <a:r>
              <a:rPr lang="en-US" sz="3100" dirty="0" err="1">
                <a:solidFill>
                  <a:srgbClr val="FFFFFF"/>
                </a:solidFill>
              </a:rPr>
              <a:t>Disrupción</a:t>
            </a:r>
            <a:r>
              <a:rPr lang="en-US" sz="3100" dirty="0">
                <a:solidFill>
                  <a:srgbClr val="FFFFFF"/>
                </a:solidFill>
              </a:rPr>
              <a:t> </a:t>
            </a:r>
            <a:r>
              <a:rPr lang="en-US" sz="3100" dirty="0" err="1">
                <a:solidFill>
                  <a:srgbClr val="FFFFFF"/>
                </a:solidFill>
              </a:rPr>
              <a:t>Tecnológica</a:t>
            </a:r>
            <a:r>
              <a:rPr lang="en-US" sz="3100" dirty="0">
                <a:solidFill>
                  <a:srgbClr val="FFFFFF"/>
                </a:solidFill>
              </a:rPr>
              <a:t> (2027+)</a:t>
            </a:r>
          </a:p>
        </p:txBody>
      </p:sp>
      <p:pic>
        <p:nvPicPr>
          <p:cNvPr id="22" name="Imagen 21">
            <a:extLst>
              <a:ext uri="{FF2B5EF4-FFF2-40B4-BE49-F238E27FC236}">
                <a16:creationId xmlns:a16="http://schemas.microsoft.com/office/drawing/2014/main" id="{F58D2CFF-6BC0-D731-02C6-90B9375D7A4F}"/>
              </a:ext>
            </a:extLst>
          </p:cNvPr>
          <p:cNvPicPr>
            <a:picLocks noChangeAspect="1"/>
          </p:cNvPicPr>
          <p:nvPr/>
        </p:nvPicPr>
        <p:blipFill>
          <a:blip r:embed="rId2"/>
          <a:stretch>
            <a:fillRect/>
          </a:stretch>
        </p:blipFill>
        <p:spPr>
          <a:xfrm>
            <a:off x="471388" y="1894944"/>
            <a:ext cx="3133128" cy="1869893"/>
          </a:xfrm>
          <a:prstGeom prst="rect">
            <a:avLst/>
          </a:prstGeom>
        </p:spPr>
      </p:pic>
      <p:pic>
        <p:nvPicPr>
          <p:cNvPr id="24" name="Imagen 23">
            <a:extLst>
              <a:ext uri="{FF2B5EF4-FFF2-40B4-BE49-F238E27FC236}">
                <a16:creationId xmlns:a16="http://schemas.microsoft.com/office/drawing/2014/main" id="{0B4411C5-25D4-4039-B6D5-8976ADA8F030}"/>
              </a:ext>
            </a:extLst>
          </p:cNvPr>
          <p:cNvPicPr>
            <a:picLocks noChangeAspect="1"/>
          </p:cNvPicPr>
          <p:nvPr/>
        </p:nvPicPr>
        <p:blipFill>
          <a:blip r:embed="rId3"/>
          <a:stretch>
            <a:fillRect/>
          </a:stretch>
        </p:blipFill>
        <p:spPr>
          <a:xfrm>
            <a:off x="4513437" y="1878160"/>
            <a:ext cx="3165126" cy="1886677"/>
          </a:xfrm>
          <a:prstGeom prst="rect">
            <a:avLst/>
          </a:prstGeom>
        </p:spPr>
      </p:pic>
      <p:pic>
        <p:nvPicPr>
          <p:cNvPr id="10" name="Imagen 9">
            <a:extLst>
              <a:ext uri="{FF2B5EF4-FFF2-40B4-BE49-F238E27FC236}">
                <a16:creationId xmlns:a16="http://schemas.microsoft.com/office/drawing/2014/main" id="{E769C2E3-C28C-55A4-B0F4-8DE1D5FA7BF6}"/>
              </a:ext>
            </a:extLst>
          </p:cNvPr>
          <p:cNvPicPr>
            <a:picLocks noChangeAspect="1"/>
          </p:cNvPicPr>
          <p:nvPr/>
        </p:nvPicPr>
        <p:blipFill>
          <a:blip r:embed="rId4"/>
          <a:stretch>
            <a:fillRect/>
          </a:stretch>
        </p:blipFill>
        <p:spPr>
          <a:xfrm>
            <a:off x="8617247" y="1931760"/>
            <a:ext cx="3103365" cy="1849862"/>
          </a:xfrm>
          <a:prstGeom prst="rect">
            <a:avLst/>
          </a:prstGeom>
        </p:spPr>
      </p:pic>
      <p:pic>
        <p:nvPicPr>
          <p:cNvPr id="5" name="Marcador de contenido 4">
            <a:extLst>
              <a:ext uri="{FF2B5EF4-FFF2-40B4-BE49-F238E27FC236}">
                <a16:creationId xmlns:a16="http://schemas.microsoft.com/office/drawing/2014/main" id="{73C4A6CF-1B11-A130-419F-E1F9597881AF}"/>
              </a:ext>
            </a:extLst>
          </p:cNvPr>
          <p:cNvPicPr>
            <a:picLocks noChangeAspect="1"/>
          </p:cNvPicPr>
          <p:nvPr/>
        </p:nvPicPr>
        <p:blipFill>
          <a:blip r:embed="rId5"/>
          <a:stretch>
            <a:fillRect/>
          </a:stretch>
        </p:blipFill>
        <p:spPr>
          <a:xfrm>
            <a:off x="1513838" y="4084320"/>
            <a:ext cx="9364607" cy="2347600"/>
          </a:xfrm>
          <a:prstGeom prst="rect">
            <a:avLst/>
          </a:prstGeom>
        </p:spPr>
      </p:pic>
    </p:spTree>
    <p:extLst>
      <p:ext uri="{BB962C8B-B14F-4D97-AF65-F5344CB8AC3E}">
        <p14:creationId xmlns:p14="http://schemas.microsoft.com/office/powerpoint/2010/main" val="580103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603A46-61CA-7023-C14B-CC9137D6759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DB50611-A0B9-BD34-793C-EB7C59E92E5F}"/>
              </a:ext>
            </a:extLst>
          </p:cNvPr>
          <p:cNvSpPr>
            <a:spLocks noGrp="1"/>
          </p:cNvSpPr>
          <p:nvPr>
            <p:ph type="title"/>
          </p:nvPr>
        </p:nvSpPr>
        <p:spPr>
          <a:xfrm>
            <a:off x="1371597" y="348865"/>
            <a:ext cx="10044023" cy="877729"/>
          </a:xfrm>
        </p:spPr>
        <p:txBody>
          <a:bodyPr anchor="ctr">
            <a:normAutofit/>
          </a:bodyPr>
          <a:lstStyle/>
          <a:p>
            <a:r>
              <a:rPr lang="es-CL" sz="4000">
                <a:solidFill>
                  <a:srgbClr val="FFFFFF"/>
                </a:solidFill>
              </a:rPr>
              <a:t>LAS TAREAS DEL PRÓXIMO SEMESTRE</a:t>
            </a:r>
          </a:p>
        </p:txBody>
      </p:sp>
      <p:graphicFrame>
        <p:nvGraphicFramePr>
          <p:cNvPr id="5" name="Marcador de contenido 2">
            <a:extLst>
              <a:ext uri="{FF2B5EF4-FFF2-40B4-BE49-F238E27FC236}">
                <a16:creationId xmlns:a16="http://schemas.microsoft.com/office/drawing/2014/main" id="{EDDA6E2B-8B60-3C29-81C1-03485F1531A9}"/>
              </a:ext>
            </a:extLst>
          </p:cNvPr>
          <p:cNvGraphicFramePr>
            <a:graphicFrameLocks noGrp="1"/>
          </p:cNvGraphicFramePr>
          <p:nvPr>
            <p:ph idx="1"/>
            <p:extLst>
              <p:ext uri="{D42A27DB-BD31-4B8C-83A1-F6EECF244321}">
                <p14:modId xmlns:p14="http://schemas.microsoft.com/office/powerpoint/2010/main" val="3663955885"/>
              </p:ext>
            </p:extLst>
          </p:nvPr>
        </p:nvGraphicFramePr>
        <p:xfrm>
          <a:off x="644056" y="1575458"/>
          <a:ext cx="10927829" cy="5175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8897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719E6-B5DE-0AD9-3D5B-82008E34713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6000B37-F973-486D-1642-8BC8573065B2}"/>
              </a:ext>
            </a:extLst>
          </p:cNvPr>
          <p:cNvSpPr>
            <a:spLocks noGrp="1"/>
          </p:cNvSpPr>
          <p:nvPr>
            <p:ph type="title"/>
          </p:nvPr>
        </p:nvSpPr>
        <p:spPr/>
        <p:txBody>
          <a:bodyPr>
            <a:normAutofit/>
          </a:bodyPr>
          <a:lstStyle/>
          <a:p>
            <a:r>
              <a:rPr lang="es-CL" sz="2400" b="1" u="sng"/>
              <a:t>CONCLUSIÓN Y MANDATO</a:t>
            </a:r>
            <a:endParaRPr lang="es-CL" sz="2400" b="1" u="sng" dirty="0"/>
          </a:p>
        </p:txBody>
      </p:sp>
      <p:graphicFrame>
        <p:nvGraphicFramePr>
          <p:cNvPr id="8" name="Marcador de contenido 2">
            <a:extLst>
              <a:ext uri="{FF2B5EF4-FFF2-40B4-BE49-F238E27FC236}">
                <a16:creationId xmlns:a16="http://schemas.microsoft.com/office/drawing/2014/main" id="{70C12499-96A5-4B45-3521-EC3A52DEF450}"/>
              </a:ext>
            </a:extLst>
          </p:cNvPr>
          <p:cNvGraphicFramePr>
            <a:graphicFrameLocks noGrp="1"/>
          </p:cNvGraphicFramePr>
          <p:nvPr>
            <p:ph idx="1"/>
            <p:extLst>
              <p:ext uri="{D42A27DB-BD31-4B8C-83A1-F6EECF244321}">
                <p14:modId xmlns:p14="http://schemas.microsoft.com/office/powerpoint/2010/main" val="3382730691"/>
              </p:ext>
            </p:extLst>
          </p:nvPr>
        </p:nvGraphicFramePr>
        <p:xfrm>
          <a:off x="0" y="1"/>
          <a:ext cx="12192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ítulo 1">
            <a:extLst>
              <a:ext uri="{FF2B5EF4-FFF2-40B4-BE49-F238E27FC236}">
                <a16:creationId xmlns:a16="http://schemas.microsoft.com/office/drawing/2014/main" id="{959EF650-ADE0-EFF1-52BA-84973EDCD752}"/>
              </a:ext>
            </a:extLst>
          </p:cNvPr>
          <p:cNvSpPr txBox="1">
            <a:spLocks/>
          </p:cNvSpPr>
          <p:nvPr/>
        </p:nvSpPr>
        <p:spPr>
          <a:xfrm>
            <a:off x="912779" y="1325250"/>
            <a:ext cx="10515600" cy="2756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CL" sz="4000" b="1" dirty="0"/>
              <a:t>LOS DATOS DICTAN EL CONTEXTO, PERO LAS ORGANIZACIONES PUEDEN ALTERAR EL RESULTADO.</a:t>
            </a:r>
          </a:p>
        </p:txBody>
      </p:sp>
    </p:spTree>
    <p:extLst>
      <p:ext uri="{BB962C8B-B14F-4D97-AF65-F5344CB8AC3E}">
        <p14:creationId xmlns:p14="http://schemas.microsoft.com/office/powerpoint/2010/main" val="3251953942"/>
      </p:ext>
    </p:extLst>
  </p:cSld>
  <p:clrMapOvr>
    <a:masterClrMapping/>
  </p:clrMapOvr>
</p:sld>
</file>

<file path=ppt/theme/theme1.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252</TotalTime>
  <Words>1826</Words>
  <Application>Microsoft Office PowerPoint</Application>
  <PresentationFormat>Panorámica</PresentationFormat>
  <Paragraphs>117</Paragraphs>
  <Slides>29</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29</vt:i4>
      </vt:variant>
    </vt:vector>
  </HeadingPairs>
  <TitlesOfParts>
    <vt:vector size="37" baseType="lpstr">
      <vt:lpstr>Aptos</vt:lpstr>
      <vt:lpstr>Aptos Display</vt:lpstr>
      <vt:lpstr>Arial</vt:lpstr>
      <vt:lpstr>Arimo</vt:lpstr>
      <vt:lpstr>Arimo Bold</vt:lpstr>
      <vt:lpstr>Calibri</vt:lpstr>
      <vt:lpstr>Mistral</vt:lpstr>
      <vt:lpstr>Tema de Office</vt:lpstr>
      <vt:lpstr>Kast no pasó el semestre Coyuntura n°5. Nuevo Ciclo. Octubre 2026</vt:lpstr>
      <vt:lpstr>Recordar</vt:lpstr>
      <vt:lpstr>Recordar</vt:lpstr>
      <vt:lpstr>Recordar</vt:lpstr>
      <vt:lpstr>RESUMEN DEL ENTORNO ESTRATÉGICO: DATOS IPOM</vt:lpstr>
      <vt:lpstr>LA CONTRATACIÓN DEL 2026: UNA CAÍDA DRÁSTICA EN LAS PROYECCIONES</vt:lpstr>
      <vt:lpstr>ALERTA LABORAL: DESTRUCCIÓN DE EMPLEO FORMAL Y DESOCUPACIÓN AL 9,5%</vt:lpstr>
      <vt:lpstr>LA TRAMPA INFLACIONARIA: CÓMO EL ESCENARIO GLOBAL GOLPEA AL PODER ADQUISITIVO</vt:lpstr>
      <vt:lpstr>LA PARADOJA SALARIAL: EL ESTANCAMIENTO DE LA MASA SALARIAL REAL</vt:lpstr>
      <vt:lpstr>ANTECEDENTES DE PROMESAS INCUMPLIDAS, LA SEGURIDAD</vt:lpstr>
      <vt:lpstr>ANTECEDENTES DE PROMESAS INCUMPLIDAS, LA SEGURIDAD</vt:lpstr>
      <vt:lpstr>ANTECEDENTES DE PROMESAS INCUMPLIDAS, LA SITUACIÓN ECONÓMICA</vt:lpstr>
      <vt:lpstr>ANTECEDENTES DE PROMESAS INCUMPLIDAS, LA SITUACIÓN ECONÓMICA</vt:lpstr>
      <vt:lpstr>SALDO POLÍTICO Y SOCIAL DEL SEMESTRE QUE NO PASÓ KAST</vt:lpstr>
      <vt:lpstr>SALDO POLÍTICO Y SOCIAL DEL SEMESTRE QUE NO PASÓ KAST</vt:lpstr>
      <vt:lpstr>MOVIMIENTOS SOCIALES Y OPOSICIÓN POLÍTICA</vt:lpstr>
      <vt:lpstr>MOVIMIENTOS SOCIALES Y OPOSICIÓN POLÍTICA</vt:lpstr>
      <vt:lpstr>LA BRECHA ESTRUCTURAL: COSTOS LABORALES VS AUTOMATIZACIÓN</vt:lpstr>
      <vt:lpstr>DÉFICIT DE CONFIANZA: NEGOCIANDO EN UN ENTORNO DE INCERTIDUMBRE</vt:lpstr>
      <vt:lpstr>EL CATALIZADOR DE 2027: EL IMPACTO DE LA LEY DE RECONSTRUCCIÓN</vt:lpstr>
      <vt:lpstr>EL REBOTE ECONÓMICO: PROYECCIONES DE EXPANSIÓN 2027-2028</vt:lpstr>
      <vt:lpstr>CONVERGENCIA INFLACIONARIA: Estabilización hacia la meta del 3%</vt:lpstr>
      <vt:lpstr>MATRIZ ESTRATÉGICA: Postura Sindical 2026 vs 2027</vt:lpstr>
      <vt:lpstr>PILAR ESTRATÉGICO I: Blindaje cíclico y defensa del poder adquisitivo (2026)</vt:lpstr>
      <vt:lpstr>PILAR ESTRATÉGICO II: Reforma del Estado y Empleo Público</vt:lpstr>
      <vt:lpstr>PILAR ESTRATÉGICO III: Reforma al Estatuto Administrativo, Autonomía y Libertad Sindical</vt:lpstr>
      <vt:lpstr>Presentación de PowerPoint</vt:lpstr>
      <vt:lpstr>LAS TAREAS DEL PRÓXIMO SEMESTRE</vt:lpstr>
      <vt:lpstr>CONCLUSIÓN Y MANDATO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Carmen Silvia Madariaga</dc:creator>
  <cp:lastModifiedBy>valeria altamirano</cp:lastModifiedBy>
  <cp:revision>20</cp:revision>
  <dcterms:created xsi:type="dcterms:W3CDTF">2026-10-06T14:20:32Z</dcterms:created>
  <dcterms:modified xsi:type="dcterms:W3CDTF">2026-10-21T13:28:10Z</dcterms:modified>
</cp:coreProperties>
</file>